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84" r:id="rId3"/>
    <p:sldId id="283" r:id="rId4"/>
    <p:sldId id="286" r:id="rId5"/>
    <p:sldId id="282" r:id="rId6"/>
    <p:sldId id="258" r:id="rId7"/>
    <p:sldId id="280"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90" r:id="rId27"/>
    <p:sldId id="291" r:id="rId28"/>
    <p:sldId id="292" r:id="rId29"/>
    <p:sldId id="278"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33"/>
    <a:srgbClr val="66FFFF"/>
    <a:srgbClr val="C3A00D"/>
    <a:srgbClr val="2834AA"/>
    <a:srgbClr val="81D2F7"/>
    <a:srgbClr val="FF6600"/>
    <a:srgbClr val="FF66FF"/>
    <a:srgbClr val="777777"/>
    <a:srgbClr val="4D4D4D"/>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74" d="100"/>
          <a:sy n="74" d="100"/>
        </p:scale>
        <p:origin x="4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rgbClr val="262626"/>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4/19/2014</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F4E5243-F52A-4D37-9694-EB26C6C31910}" type="datetimeFigureOut">
              <a:rPr lang="en-US" dirty="0"/>
              <a:t>4/19/2014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A77B6E1-634A-48DC-9E8B-D894023267EF}" type="datetimeFigureOut">
              <a:rPr lang="en-US" dirty="0"/>
              <a:t>4/19/2014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B2D3E9E-A95C-48F2-B4BF-A71542E0BE9A}" type="datetimeFigureOut">
              <a:rPr lang="en-US" dirty="0"/>
              <a:t>4/19/2014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pPr/>
              <a:t>4/19/2014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12952B5-7A2F-4CC8-B7CE-9234E21C2837}" type="datetimeFigureOut">
              <a:rPr lang="en-US" dirty="0"/>
              <a:t>4/19/2014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E1DA07A-9201-4B4B-BAF2-015AFA30F520}" type="datetimeFigureOut">
              <a:rPr lang="en-US" dirty="0"/>
              <a:t>4/19/2014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73D7E00A-486F-4252-8B1D-E32645521F49}" type="datetimeFigureOut">
              <a:rPr lang="en-US" dirty="0"/>
              <a:t>4/19/2014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dirty="0"/>
              <a:t>4/19/2014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s-ES" smtClean="0"/>
              <a:t>Haga clic para modificar el estilo de texto del patrón</a:t>
            </a:r>
          </a:p>
        </p:txBody>
      </p:sp>
      <p:sp>
        <p:nvSpPr>
          <p:cNvPr id="5" name="Date Placeholder 4"/>
          <p:cNvSpPr>
            <a:spLocks noGrp="1"/>
          </p:cNvSpPr>
          <p:nvPr>
            <p:ph type="dt" sz="half" idx="10"/>
          </p:nvPr>
        </p:nvSpPr>
        <p:spPr/>
        <p:txBody>
          <a:bodyPr/>
          <a:lstStyle/>
          <a:p>
            <a:fld id="{AF6E2C9B-5FA2-460D-9BE7-B0812FC2A6FF}" type="datetimeFigureOut">
              <a:rPr lang="en-US" dirty="0"/>
              <a:t>4/19/2014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FAB73BC-B049-4115-A692-8D63A059BFB8}"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20000"/>
              <a:lumOff val="8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4/19/2014</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‹Nº›</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5586B75A-687E-405C-8A0B-8D00578BA2C3}" type="datetimeFigureOut">
              <a:rPr lang="en-US" dirty="0"/>
              <a:pPr/>
              <a:t>4/19/2014</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ugr.es/~sevimeco/revistaeticanet/Numero1/Articulos/Calidade.pdf" TargetMode="External"/><Relationship Id="rId2" Type="http://schemas.openxmlformats.org/officeDocument/2006/relationships/hyperlink" Target="http://servicio.bc.uc.edu.ve/educacion/eduweb/vol1n1/art1.pdf"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78794" y="1056066"/>
            <a:ext cx="9929611" cy="5254581"/>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effectLst>
            <a:innerShdw blurRad="114300">
              <a:prstClr val="black"/>
            </a:innerShdw>
          </a:effectLst>
        </p:spPr>
        <p:txBody>
          <a:bodyPr/>
          <a:lstStyle/>
          <a:p>
            <a:pPr algn="ctr"/>
            <a:r>
              <a:rPr lang="es-MX" sz="2800" b="1" dirty="0" smtClean="0">
                <a:solidFill>
                  <a:schemeClr val="tx1"/>
                </a:solidFill>
                <a:latin typeface="Aparajita" panose="020B0604020202020204" pitchFamily="34" charset="0"/>
                <a:cs typeface="Aparajita" panose="020B0604020202020204" pitchFamily="34" charset="0"/>
              </a:rPr>
              <a:t/>
            </a:r>
            <a:br>
              <a:rPr lang="es-MX" sz="2800" b="1" dirty="0" smtClean="0">
                <a:solidFill>
                  <a:schemeClr val="tx1"/>
                </a:solidFill>
                <a:latin typeface="Aparajita" panose="020B0604020202020204" pitchFamily="34" charset="0"/>
                <a:cs typeface="Aparajita" panose="020B0604020202020204" pitchFamily="34" charset="0"/>
              </a:rPr>
            </a:br>
            <a:r>
              <a:rPr lang="es-MX" sz="2800" b="1" dirty="0">
                <a:solidFill>
                  <a:schemeClr val="tx1"/>
                </a:solidFill>
                <a:latin typeface="Aparajita" panose="020B0604020202020204" pitchFamily="34" charset="0"/>
                <a:cs typeface="Aparajita" panose="020B0604020202020204" pitchFamily="34" charset="0"/>
              </a:rPr>
              <a:t/>
            </a:r>
            <a:br>
              <a:rPr lang="es-MX" sz="2800" b="1" dirty="0">
                <a:solidFill>
                  <a:schemeClr val="tx1"/>
                </a:solidFill>
                <a:latin typeface="Aparajita" panose="020B0604020202020204" pitchFamily="34" charset="0"/>
                <a:cs typeface="Aparajita" panose="020B0604020202020204" pitchFamily="34" charset="0"/>
              </a:rPr>
            </a:br>
            <a:r>
              <a:rPr lang="es-MX" sz="2800" b="1" dirty="0" smtClean="0">
                <a:solidFill>
                  <a:schemeClr val="tx1"/>
                </a:solidFill>
                <a:latin typeface="Aparajita" panose="020B0604020202020204" pitchFamily="34" charset="0"/>
                <a:cs typeface="Aparajita" panose="020B0604020202020204" pitchFamily="34" charset="0"/>
              </a:rPr>
              <a:t/>
            </a:r>
            <a:br>
              <a:rPr lang="es-MX" sz="2800" b="1" dirty="0" smtClean="0">
                <a:solidFill>
                  <a:schemeClr val="tx1"/>
                </a:solidFill>
                <a:latin typeface="Aparajita" panose="020B0604020202020204" pitchFamily="34" charset="0"/>
                <a:cs typeface="Aparajita" panose="020B0604020202020204" pitchFamily="34" charset="0"/>
              </a:rPr>
            </a:br>
            <a:r>
              <a:rPr lang="es-MX" sz="2800" b="1" dirty="0" smtClean="0">
                <a:solidFill>
                  <a:schemeClr val="tx1"/>
                </a:solidFill>
                <a:latin typeface="Aparajita" panose="020B0604020202020204" pitchFamily="34" charset="0"/>
                <a:cs typeface="Aparajita" panose="020B0604020202020204" pitchFamily="34" charset="0"/>
              </a:rPr>
              <a:t>SISTEMA </a:t>
            </a:r>
            <a:r>
              <a:rPr lang="es-MX" sz="2800" b="1" dirty="0">
                <a:solidFill>
                  <a:schemeClr val="tx1"/>
                </a:solidFill>
                <a:latin typeface="Aparajita" panose="020B0604020202020204" pitchFamily="34" charset="0"/>
                <a:cs typeface="Aparajita" panose="020B0604020202020204" pitchFamily="34" charset="0"/>
              </a:rPr>
              <a:t>DE UNIVERSIDAD </a:t>
            </a:r>
            <a:r>
              <a:rPr lang="es-MX" sz="2800" b="1" dirty="0" smtClean="0">
                <a:solidFill>
                  <a:schemeClr val="tx1"/>
                </a:solidFill>
                <a:latin typeface="Aparajita" panose="020B0604020202020204" pitchFamily="34" charset="0"/>
                <a:cs typeface="Aparajita" panose="020B0604020202020204" pitchFamily="34" charset="0"/>
              </a:rPr>
              <a:t>VIRTUAL</a:t>
            </a:r>
            <a:r>
              <a:rPr lang="es-MX" sz="3200" b="1" dirty="0" smtClean="0">
                <a:solidFill>
                  <a:schemeClr val="tx1"/>
                </a:solidFill>
                <a:latin typeface="Aparajita" panose="020B0604020202020204" pitchFamily="34" charset="0"/>
                <a:cs typeface="Aparajita" panose="020B0604020202020204" pitchFamily="34" charset="0"/>
              </a:rPr>
              <a:t/>
            </a:r>
            <a:br>
              <a:rPr lang="es-MX" sz="3200" b="1" dirty="0" smtClean="0">
                <a:solidFill>
                  <a:schemeClr val="tx1"/>
                </a:solidFill>
                <a:latin typeface="Aparajita" panose="020B0604020202020204" pitchFamily="34" charset="0"/>
                <a:cs typeface="Aparajita" panose="020B0604020202020204" pitchFamily="34" charset="0"/>
              </a:rPr>
            </a:br>
            <a:r>
              <a:rPr lang="es-MX" sz="3200" b="1" dirty="0">
                <a:solidFill>
                  <a:schemeClr val="tx1"/>
                </a:solidFill>
                <a:latin typeface="Aparajita" panose="020B0604020202020204" pitchFamily="34" charset="0"/>
                <a:cs typeface="Aparajita" panose="020B0604020202020204" pitchFamily="34" charset="0"/>
              </a:rPr>
              <a:t/>
            </a:r>
            <a:br>
              <a:rPr lang="es-MX" sz="3200" b="1" dirty="0">
                <a:solidFill>
                  <a:schemeClr val="tx1"/>
                </a:solidFill>
                <a:latin typeface="Aparajita" panose="020B0604020202020204" pitchFamily="34" charset="0"/>
                <a:cs typeface="Aparajita" panose="020B0604020202020204" pitchFamily="34" charset="0"/>
              </a:rPr>
            </a:br>
            <a:r>
              <a:rPr lang="es-MX" sz="3200" b="1" dirty="0">
                <a:solidFill>
                  <a:schemeClr val="tx1"/>
                </a:solidFill>
                <a:latin typeface="Aparajita" panose="020B0604020202020204" pitchFamily="34" charset="0"/>
                <a:cs typeface="Aparajita" panose="020B0604020202020204" pitchFamily="34" charset="0"/>
              </a:rPr>
              <a:t>MAESTRÍA EN DOCENCIA PARA LA EDUCACIÓN MEDIA SUPERIOR </a:t>
            </a:r>
            <a:r>
              <a:rPr lang="es-MX" sz="3200" b="1" i="1" dirty="0" smtClean="0">
                <a:solidFill>
                  <a:schemeClr val="tx1"/>
                </a:solidFill>
                <a:latin typeface="Aparajita" panose="020B0604020202020204" pitchFamily="34" charset="0"/>
                <a:cs typeface="Aparajita" panose="020B0604020202020204" pitchFamily="34" charset="0"/>
              </a:rPr>
              <a:t/>
            </a:r>
            <a:br>
              <a:rPr lang="es-MX" sz="3200" b="1" i="1" dirty="0" smtClean="0">
                <a:solidFill>
                  <a:schemeClr val="tx1"/>
                </a:solidFill>
                <a:latin typeface="Aparajita" panose="020B0604020202020204" pitchFamily="34" charset="0"/>
                <a:cs typeface="Aparajita" panose="020B0604020202020204" pitchFamily="34" charset="0"/>
              </a:rPr>
            </a:br>
            <a:r>
              <a:rPr lang="es-MX" sz="3200" b="1" i="1" dirty="0">
                <a:solidFill>
                  <a:schemeClr val="tx1"/>
                </a:solidFill>
                <a:latin typeface="Aparajita" panose="020B0604020202020204" pitchFamily="34" charset="0"/>
                <a:cs typeface="Aparajita" panose="020B0604020202020204" pitchFamily="34" charset="0"/>
              </a:rPr>
              <a:t/>
            </a:r>
            <a:br>
              <a:rPr lang="es-MX" sz="3200" b="1" i="1" dirty="0">
                <a:solidFill>
                  <a:schemeClr val="tx1"/>
                </a:solidFill>
                <a:latin typeface="Aparajita" panose="020B0604020202020204" pitchFamily="34" charset="0"/>
                <a:cs typeface="Aparajita" panose="020B0604020202020204" pitchFamily="34" charset="0"/>
              </a:rPr>
            </a:br>
            <a:r>
              <a:rPr lang="es-MX" sz="3600" b="1" dirty="0">
                <a:solidFill>
                  <a:schemeClr val="tx1"/>
                </a:solidFill>
                <a:latin typeface="Aparajita" panose="020B0604020202020204" pitchFamily="34" charset="0"/>
                <a:cs typeface="Aparajita" panose="020B0604020202020204" pitchFamily="34" charset="0"/>
              </a:rPr>
              <a:t>TECNOLOGÍAS PARA LA </a:t>
            </a:r>
            <a:r>
              <a:rPr lang="es-MX" sz="3600" b="1" dirty="0" smtClean="0">
                <a:solidFill>
                  <a:schemeClr val="tx1"/>
                </a:solidFill>
                <a:latin typeface="Aparajita" panose="020B0604020202020204" pitchFamily="34" charset="0"/>
                <a:cs typeface="Aparajita" panose="020B0604020202020204" pitchFamily="34" charset="0"/>
              </a:rPr>
              <a:t>COLABORACIÓN</a:t>
            </a:r>
            <a:br>
              <a:rPr lang="es-MX" sz="3600" b="1" dirty="0" smtClean="0">
                <a:solidFill>
                  <a:schemeClr val="tx1"/>
                </a:solidFill>
                <a:latin typeface="Aparajita" panose="020B0604020202020204" pitchFamily="34" charset="0"/>
                <a:cs typeface="Aparajita" panose="020B0604020202020204" pitchFamily="34" charset="0"/>
              </a:rPr>
            </a:br>
            <a:r>
              <a:rPr lang="es-MX" sz="3200" b="1" dirty="0" smtClean="0">
                <a:solidFill>
                  <a:schemeClr val="tx1"/>
                </a:solidFill>
                <a:latin typeface="Aparajita" panose="020B0604020202020204" pitchFamily="34" charset="0"/>
                <a:cs typeface="Aparajita" panose="020B0604020202020204" pitchFamily="34" charset="0"/>
              </a:rPr>
              <a:t>Unidad 2: Plataformas tecnológicas de colaboración </a:t>
            </a:r>
            <a:r>
              <a:rPr lang="es-MX" sz="2800" b="1" dirty="0" smtClean="0">
                <a:solidFill>
                  <a:schemeClr val="tx1"/>
                </a:solidFill>
                <a:latin typeface="Aparajita" panose="020B0604020202020204" pitchFamily="34" charset="0"/>
                <a:cs typeface="Aparajita" panose="020B0604020202020204" pitchFamily="34" charset="0"/>
              </a:rPr>
              <a:t/>
            </a:r>
            <a:br>
              <a:rPr lang="es-MX" sz="2800" b="1" dirty="0" smtClean="0">
                <a:solidFill>
                  <a:schemeClr val="tx1"/>
                </a:solidFill>
                <a:latin typeface="Aparajita" panose="020B0604020202020204" pitchFamily="34" charset="0"/>
                <a:cs typeface="Aparajita" panose="020B0604020202020204" pitchFamily="34" charset="0"/>
              </a:rPr>
            </a:br>
            <a:r>
              <a:rPr lang="es-MX" sz="3600" b="1" dirty="0">
                <a:solidFill>
                  <a:schemeClr val="tx1"/>
                </a:solidFill>
                <a:latin typeface="Aparajita" panose="020B0604020202020204" pitchFamily="34" charset="0"/>
                <a:cs typeface="Aparajita" panose="020B0604020202020204" pitchFamily="34" charset="0"/>
              </a:rPr>
              <a:t/>
            </a:r>
            <a:br>
              <a:rPr lang="es-MX" sz="3600" b="1" dirty="0">
                <a:solidFill>
                  <a:schemeClr val="tx1"/>
                </a:solidFill>
                <a:latin typeface="Aparajita" panose="020B0604020202020204" pitchFamily="34" charset="0"/>
                <a:cs typeface="Aparajita" panose="020B0604020202020204" pitchFamily="34" charset="0"/>
              </a:rPr>
            </a:br>
            <a:r>
              <a:rPr lang="es-MX" sz="2000" b="1" dirty="0" smtClean="0">
                <a:solidFill>
                  <a:schemeClr val="tx1"/>
                </a:solidFill>
              </a:rPr>
              <a:t>ELABORADO POR: LIC. ANA </a:t>
            </a:r>
            <a:r>
              <a:rPr lang="es-MX" sz="2000" b="1" dirty="0">
                <a:solidFill>
                  <a:schemeClr val="tx1"/>
                </a:solidFill>
              </a:rPr>
              <a:t>VIANEY JIMÉNEZ </a:t>
            </a:r>
            <a:r>
              <a:rPr lang="es-MX" sz="2000" b="1" dirty="0" smtClean="0">
                <a:solidFill>
                  <a:schemeClr val="tx1"/>
                </a:solidFill>
              </a:rPr>
              <a:t>HERRERA</a:t>
            </a:r>
            <a:br>
              <a:rPr lang="es-MX" sz="2000" b="1" dirty="0" smtClean="0">
                <a:solidFill>
                  <a:schemeClr val="tx1"/>
                </a:solidFill>
              </a:rPr>
            </a:br>
            <a:r>
              <a:rPr lang="es-MX" sz="2000" b="1" dirty="0">
                <a:solidFill>
                  <a:schemeClr val="tx1"/>
                </a:solidFill>
              </a:rPr>
              <a:t/>
            </a:r>
            <a:br>
              <a:rPr lang="es-MX" sz="2000" b="1" dirty="0">
                <a:solidFill>
                  <a:schemeClr val="tx1"/>
                </a:solidFill>
              </a:rPr>
            </a:br>
            <a:r>
              <a:rPr lang="es-MX" sz="2000" b="1" dirty="0" smtClean="0">
                <a:solidFill>
                  <a:schemeClr val="tx1"/>
                </a:solidFill>
              </a:rPr>
              <a:t/>
            </a:r>
            <a:br>
              <a:rPr lang="es-MX" sz="2000" b="1" dirty="0" smtClean="0">
                <a:solidFill>
                  <a:schemeClr val="tx1"/>
                </a:solidFill>
              </a:rPr>
            </a:br>
            <a:r>
              <a:rPr lang="es-MX" sz="2000" b="1" dirty="0">
                <a:solidFill>
                  <a:schemeClr val="tx1"/>
                </a:solidFill>
              </a:rPr>
              <a:t/>
            </a:r>
            <a:br>
              <a:rPr lang="es-MX" sz="2000" b="1" dirty="0">
                <a:solidFill>
                  <a:schemeClr val="tx1"/>
                </a:solidFill>
              </a:rPr>
            </a:br>
            <a:endParaRPr lang="es-MX" sz="2000" b="1" i="1" dirty="0">
              <a:solidFill>
                <a:schemeClr val="tx1"/>
              </a:solidFill>
              <a:latin typeface="Aharoni" panose="02010803020104030203" pitchFamily="2" charset="-79"/>
              <a:cs typeface="Aharoni" panose="02010803020104030203" pitchFamily="2" charset="-79"/>
            </a:endParaRPr>
          </a:p>
        </p:txBody>
      </p:sp>
      <p:pic>
        <p:nvPicPr>
          <p:cNvPr id="3" name="Imagen 2"/>
          <p:cNvPicPr>
            <a:picLocks noChangeAspect="1"/>
          </p:cNvPicPr>
          <p:nvPr/>
        </p:nvPicPr>
        <p:blipFill>
          <a:blip r:embed="rId2"/>
          <a:stretch>
            <a:fillRect/>
          </a:stretch>
        </p:blipFill>
        <p:spPr>
          <a:xfrm>
            <a:off x="9528241" y="410527"/>
            <a:ext cx="1951758" cy="1946307"/>
          </a:xfrm>
          <a:prstGeom prst="rect">
            <a:avLst/>
          </a:prstGeom>
          <a:ln w="38100">
            <a:solidFill>
              <a:srgbClr val="FF0000"/>
            </a:solidFill>
          </a:ln>
        </p:spPr>
      </p:pic>
    </p:spTree>
    <p:extLst>
      <p:ext uri="{BB962C8B-B14F-4D97-AF65-F5344CB8AC3E}">
        <p14:creationId xmlns:p14="http://schemas.microsoft.com/office/powerpoint/2010/main" val="3787907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20460" y="1313643"/>
            <a:ext cx="10019763" cy="4365938"/>
          </a:xfrm>
          <a:solidFill>
            <a:schemeClr val="accent6">
              <a:lumMod val="60000"/>
              <a:lumOff val="40000"/>
            </a:schemeClr>
          </a:solidFill>
          <a:ln>
            <a:noFill/>
          </a:ln>
          <a:effectLst>
            <a:glow rad="228600">
              <a:schemeClr val="accent2">
                <a:satMod val="175000"/>
                <a:alpha val="40000"/>
              </a:schemeClr>
            </a:glow>
            <a:innerShdw blurRad="114300">
              <a:prstClr val="black"/>
            </a:innerShdw>
          </a:effectLst>
        </p:spPr>
        <p:txBody>
          <a:bodyPr/>
          <a:lstStyle/>
          <a:p>
            <a:pPr algn="ctr"/>
            <a:r>
              <a:rPr lang="es-MX" b="1" i="1" dirty="0" smtClean="0">
                <a:solidFill>
                  <a:srgbClr val="CC0066"/>
                </a:solidFill>
                <a:latin typeface="AR ESSENCE" panose="02000000000000000000" pitchFamily="2" charset="0"/>
              </a:rPr>
              <a:t>IMAGINAR LA SOLUCIÓN DEL PROBLEMA</a:t>
            </a:r>
            <a:r>
              <a:rPr lang="es-MX" dirty="0" smtClean="0">
                <a:solidFill>
                  <a:srgbClr val="CC0066"/>
                </a:solidFill>
                <a:latin typeface="AR ESSENCE" panose="02000000000000000000" pitchFamily="2" charset="0"/>
              </a:rPr>
              <a:t/>
            </a:r>
            <a:br>
              <a:rPr lang="es-MX" dirty="0" smtClean="0">
                <a:solidFill>
                  <a:srgbClr val="CC0066"/>
                </a:solidFill>
                <a:latin typeface="AR ESSENCE" panose="02000000000000000000" pitchFamily="2" charset="0"/>
              </a:rPr>
            </a:br>
            <a:endParaRPr lang="es-MX" dirty="0">
              <a:solidFill>
                <a:srgbClr val="CC0066"/>
              </a:solidFill>
              <a:latin typeface="AR ESSENCE" panose="02000000000000000000" pitchFamily="2" charset="0"/>
            </a:endParaRPr>
          </a:p>
        </p:txBody>
      </p:sp>
    </p:spTree>
    <p:extLst>
      <p:ext uri="{BB962C8B-B14F-4D97-AF65-F5344CB8AC3E}">
        <p14:creationId xmlns:p14="http://schemas.microsoft.com/office/powerpoint/2010/main" val="12778550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20463" y="528034"/>
            <a:ext cx="9453972" cy="2848639"/>
          </a:xfrm>
        </p:spPr>
        <p:txBody>
          <a:bodyPr numCol="2"/>
          <a:lstStyle/>
          <a:p>
            <a:r>
              <a:rPr lang="es-MX" sz="6600" b="1" i="1" dirty="0">
                <a:solidFill>
                  <a:srgbClr val="CC0066"/>
                </a:solidFill>
              </a:rPr>
              <a:t>Exposición de </a:t>
            </a:r>
            <a:r>
              <a:rPr lang="es-MX" sz="6600" b="1" i="1" dirty="0" smtClean="0">
                <a:solidFill>
                  <a:srgbClr val="CC0066"/>
                </a:solidFill>
              </a:rPr>
              <a:t/>
            </a:r>
            <a:br>
              <a:rPr lang="es-MX" sz="6600" b="1" i="1" dirty="0" smtClean="0">
                <a:solidFill>
                  <a:srgbClr val="CC0066"/>
                </a:solidFill>
              </a:rPr>
            </a:br>
            <a:r>
              <a:rPr lang="es-MX" sz="6600" b="1" i="1" dirty="0" smtClean="0">
                <a:solidFill>
                  <a:srgbClr val="CC0066"/>
                </a:solidFill>
              </a:rPr>
              <a:t>conocimientos previos</a:t>
            </a:r>
            <a:endParaRPr lang="es-MX" sz="6600" dirty="0">
              <a:solidFill>
                <a:srgbClr val="CC0066"/>
              </a:solidFill>
            </a:endParaRPr>
          </a:p>
        </p:txBody>
      </p:sp>
      <p:sp>
        <p:nvSpPr>
          <p:cNvPr id="3" name="Subtítulo 2"/>
          <p:cNvSpPr>
            <a:spLocks noGrp="1"/>
          </p:cNvSpPr>
          <p:nvPr>
            <p:ph type="subTitle" idx="1"/>
          </p:nvPr>
        </p:nvSpPr>
        <p:spPr>
          <a:xfrm>
            <a:off x="797835" y="3876541"/>
            <a:ext cx="10292409" cy="2408348"/>
          </a:xfrm>
        </p:spPr>
        <p:txBody>
          <a:bodyPr>
            <a:normAutofit fontScale="92500" lnSpcReduction="10000"/>
          </a:bodyPr>
          <a:lstStyle/>
          <a:p>
            <a:pPr algn="just"/>
            <a:r>
              <a:rPr lang="es-MX" dirty="0" smtClean="0"/>
              <a:t>Definir </a:t>
            </a:r>
            <a:r>
              <a:rPr lang="es-MX" dirty="0"/>
              <a:t>a través de sus propios </a:t>
            </a:r>
            <a:r>
              <a:rPr lang="es-MX" dirty="0" smtClean="0"/>
              <a:t>conocimientos:</a:t>
            </a:r>
          </a:p>
          <a:p>
            <a:pPr marL="457200" indent="-457200" algn="just">
              <a:buFont typeface="Arial" panose="020B0604020202020204" pitchFamily="34" charset="0"/>
              <a:buChar char="•"/>
            </a:pPr>
            <a:r>
              <a:rPr lang="es-MX" dirty="0" smtClean="0"/>
              <a:t>Los </a:t>
            </a:r>
            <a:r>
              <a:rPr lang="es-MX" dirty="0"/>
              <a:t>conceptos que se relacionan con la práctica docente para </a:t>
            </a:r>
            <a:r>
              <a:rPr lang="es-MX" dirty="0" smtClean="0"/>
              <a:t>explicitarlos.</a:t>
            </a:r>
          </a:p>
          <a:p>
            <a:pPr marL="457200" indent="-457200" algn="just">
              <a:buFont typeface="Arial" panose="020B0604020202020204" pitchFamily="34" charset="0"/>
              <a:buChar char="•"/>
            </a:pPr>
            <a:r>
              <a:rPr lang="es-MX" dirty="0" smtClean="0"/>
              <a:t>Factores </a:t>
            </a:r>
            <a:r>
              <a:rPr lang="es-MX" dirty="0"/>
              <a:t>que intervienen en el </a:t>
            </a:r>
            <a:r>
              <a:rPr lang="es-MX" dirty="0" smtClean="0"/>
              <a:t>problema.</a:t>
            </a:r>
          </a:p>
          <a:p>
            <a:pPr marL="457200" indent="-457200" algn="just">
              <a:buFont typeface="Arial" panose="020B0604020202020204" pitchFamily="34" charset="0"/>
              <a:buChar char="•"/>
            </a:pPr>
            <a:r>
              <a:rPr lang="es-MX" dirty="0" smtClean="0"/>
              <a:t>Recursos </a:t>
            </a:r>
            <a:r>
              <a:rPr lang="es-MX" dirty="0"/>
              <a:t>experienciales con que se cuenta.</a:t>
            </a:r>
          </a:p>
        </p:txBody>
      </p:sp>
      <p:pic>
        <p:nvPicPr>
          <p:cNvPr id="4" name="Imagen 3"/>
          <p:cNvPicPr>
            <a:picLocks noChangeAspect="1"/>
          </p:cNvPicPr>
          <p:nvPr/>
        </p:nvPicPr>
        <p:blipFill>
          <a:blip r:embed="rId2"/>
          <a:stretch>
            <a:fillRect/>
          </a:stretch>
        </p:blipFill>
        <p:spPr>
          <a:xfrm>
            <a:off x="7109792" y="439259"/>
            <a:ext cx="3980452" cy="3187348"/>
          </a:xfrm>
          <a:prstGeom prst="rect">
            <a:avLst/>
          </a:prstGeom>
        </p:spPr>
      </p:pic>
    </p:spTree>
    <p:extLst>
      <p:ext uri="{BB962C8B-B14F-4D97-AF65-F5344CB8AC3E}">
        <p14:creationId xmlns:p14="http://schemas.microsoft.com/office/powerpoint/2010/main" val="26778754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03504" y="721217"/>
            <a:ext cx="10782300" cy="1661375"/>
          </a:xfrm>
        </p:spPr>
        <p:txBody>
          <a:bodyPr/>
          <a:lstStyle/>
          <a:p>
            <a:pPr algn="ctr"/>
            <a:r>
              <a:rPr lang="es-MX" sz="6600" b="1" i="1" dirty="0">
                <a:solidFill>
                  <a:srgbClr val="CC0066"/>
                </a:solidFill>
              </a:rPr>
              <a:t>Consulta de fuentes </a:t>
            </a:r>
            <a:r>
              <a:rPr lang="es-MX" sz="6600" b="1" i="1" dirty="0" smtClean="0">
                <a:solidFill>
                  <a:srgbClr val="CC0066"/>
                </a:solidFill>
              </a:rPr>
              <a:t>de información</a:t>
            </a:r>
            <a:endParaRPr lang="es-MX" sz="6600" dirty="0">
              <a:solidFill>
                <a:srgbClr val="CC0066"/>
              </a:solidFill>
            </a:endParaRPr>
          </a:p>
        </p:txBody>
      </p:sp>
      <p:sp>
        <p:nvSpPr>
          <p:cNvPr id="3" name="Subtítulo 2"/>
          <p:cNvSpPr>
            <a:spLocks noGrp="1"/>
          </p:cNvSpPr>
          <p:nvPr>
            <p:ph type="subTitle" idx="1"/>
          </p:nvPr>
        </p:nvSpPr>
        <p:spPr>
          <a:xfrm>
            <a:off x="603504" y="4352924"/>
            <a:ext cx="11103778" cy="1924873"/>
          </a:xfrm>
        </p:spPr>
        <p:txBody>
          <a:bodyPr/>
          <a:lstStyle/>
          <a:p>
            <a:pPr marL="457200" indent="-457200">
              <a:buFont typeface="Arial" panose="020B0604020202020204" pitchFamily="34" charset="0"/>
              <a:buChar char="•"/>
            </a:pPr>
            <a:r>
              <a:rPr lang="es-MX" dirty="0" smtClean="0"/>
              <a:t>Como </a:t>
            </a:r>
            <a:r>
              <a:rPr lang="es-MX" dirty="0"/>
              <a:t>apoyo a la visualización de un panorama más amplio basado en la experiencia de </a:t>
            </a:r>
            <a:r>
              <a:rPr lang="es-MX" dirty="0" smtClean="0"/>
              <a:t>especialistas.</a:t>
            </a:r>
          </a:p>
          <a:p>
            <a:pPr marL="457200" indent="-457200">
              <a:buFont typeface="Arial" panose="020B0604020202020204" pitchFamily="34" charset="0"/>
              <a:buChar char="•"/>
            </a:pPr>
            <a:r>
              <a:rPr lang="es-MX" dirty="0" smtClean="0"/>
              <a:t>Como medios que permitan </a:t>
            </a:r>
            <a:r>
              <a:rPr lang="es-MX" dirty="0"/>
              <a:t>vincular en forma crítica la práctica y la teoría facilitando la búsqueda de posibles soluciones.</a:t>
            </a:r>
          </a:p>
        </p:txBody>
      </p:sp>
      <p:pic>
        <p:nvPicPr>
          <p:cNvPr id="4" name="Imagen 3"/>
          <p:cNvPicPr>
            <a:picLocks noChangeAspect="1"/>
          </p:cNvPicPr>
          <p:nvPr/>
        </p:nvPicPr>
        <p:blipFill>
          <a:blip r:embed="rId2"/>
          <a:stretch>
            <a:fillRect/>
          </a:stretch>
        </p:blipFill>
        <p:spPr>
          <a:xfrm>
            <a:off x="4862512" y="2505075"/>
            <a:ext cx="2466975" cy="1847850"/>
          </a:xfrm>
          <a:prstGeom prst="rect">
            <a:avLst/>
          </a:prstGeom>
          <a:ln w="28575">
            <a:solidFill>
              <a:srgbClr val="FF0000"/>
            </a:solidFill>
          </a:ln>
        </p:spPr>
      </p:pic>
    </p:spTree>
    <p:extLst>
      <p:ext uri="{BB962C8B-B14F-4D97-AF65-F5344CB8AC3E}">
        <p14:creationId xmlns:p14="http://schemas.microsoft.com/office/powerpoint/2010/main" val="20942638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67144" y="321973"/>
            <a:ext cx="10782300" cy="1210614"/>
          </a:xfrm>
        </p:spPr>
        <p:txBody>
          <a:bodyPr/>
          <a:lstStyle/>
          <a:p>
            <a:pPr algn="ctr"/>
            <a:r>
              <a:rPr lang="es-MX" sz="6600" b="1" i="1" dirty="0">
                <a:solidFill>
                  <a:srgbClr val="CC0066"/>
                </a:solidFill>
              </a:rPr>
              <a:t>Organización de la información</a:t>
            </a:r>
            <a:endParaRPr lang="es-MX" sz="6600" dirty="0">
              <a:solidFill>
                <a:srgbClr val="CC0066"/>
              </a:solidFill>
            </a:endParaRPr>
          </a:p>
        </p:txBody>
      </p:sp>
      <p:sp>
        <p:nvSpPr>
          <p:cNvPr id="3" name="Subtítulo 2"/>
          <p:cNvSpPr>
            <a:spLocks noGrp="1"/>
          </p:cNvSpPr>
          <p:nvPr>
            <p:ph type="subTitle" idx="1"/>
          </p:nvPr>
        </p:nvSpPr>
        <p:spPr>
          <a:xfrm>
            <a:off x="667512" y="1867437"/>
            <a:ext cx="10691654" cy="4378817"/>
          </a:xfrm>
        </p:spPr>
        <p:txBody>
          <a:bodyPr>
            <a:normAutofit/>
          </a:bodyPr>
          <a:lstStyle/>
          <a:p>
            <a:r>
              <a:rPr lang="es-MX" sz="3000" dirty="0" smtClean="0"/>
              <a:t>Recopilar </a:t>
            </a:r>
            <a:r>
              <a:rPr lang="es-MX" sz="3000" dirty="0"/>
              <a:t>la información </a:t>
            </a:r>
            <a:r>
              <a:rPr lang="es-MX" sz="3000" dirty="0" smtClean="0"/>
              <a:t>a través de </a:t>
            </a:r>
            <a:r>
              <a:rPr lang="es-MX" sz="3000" dirty="0"/>
              <a:t>fichas </a:t>
            </a:r>
            <a:r>
              <a:rPr lang="es-MX" sz="3000" dirty="0" smtClean="0"/>
              <a:t>con </a:t>
            </a:r>
            <a:r>
              <a:rPr lang="es-MX" sz="3000" dirty="0"/>
              <a:t>conceptos o temas </a:t>
            </a:r>
            <a:r>
              <a:rPr lang="es-MX" sz="3000" dirty="0" smtClean="0"/>
              <a:t>en relacionados </a:t>
            </a:r>
            <a:r>
              <a:rPr lang="es-MX" sz="3000" dirty="0"/>
              <a:t>con el </a:t>
            </a:r>
            <a:r>
              <a:rPr lang="es-MX" sz="3000" dirty="0" smtClean="0"/>
              <a:t>problema y las </a:t>
            </a:r>
            <a:r>
              <a:rPr lang="es-MX" sz="3000" dirty="0"/>
              <a:t>ideas que los autores </a:t>
            </a:r>
            <a:r>
              <a:rPr lang="es-MX" sz="3000" dirty="0" smtClean="0"/>
              <a:t>plantean, contribuyendo a:</a:t>
            </a:r>
          </a:p>
          <a:p>
            <a:pPr marL="457200" indent="-457200">
              <a:buFont typeface="Arial" panose="020B0604020202020204" pitchFamily="34" charset="0"/>
              <a:buChar char="•"/>
            </a:pPr>
            <a:r>
              <a:rPr lang="es-MX" sz="3000" dirty="0" smtClean="0"/>
              <a:t>Simplificar </a:t>
            </a:r>
            <a:r>
              <a:rPr lang="es-MX" sz="3000" dirty="0"/>
              <a:t>la organización de la </a:t>
            </a:r>
            <a:r>
              <a:rPr lang="es-MX" sz="3000" dirty="0" smtClean="0"/>
              <a:t>información.</a:t>
            </a:r>
          </a:p>
          <a:p>
            <a:pPr marL="457200" indent="-457200">
              <a:buFont typeface="Arial" panose="020B0604020202020204" pitchFamily="34" charset="0"/>
              <a:buChar char="•"/>
            </a:pPr>
            <a:r>
              <a:rPr lang="es-MX" sz="3000" dirty="0" smtClean="0"/>
              <a:t>Facilitar </a:t>
            </a:r>
            <a:r>
              <a:rPr lang="es-MX" sz="3000" dirty="0"/>
              <a:t>la interacción con el grupo para el intercambio de información y respuestas a las </a:t>
            </a:r>
            <a:r>
              <a:rPr lang="es-MX" sz="3000" dirty="0" smtClean="0"/>
              <a:t>dudas.</a:t>
            </a:r>
          </a:p>
          <a:p>
            <a:pPr marL="457200" indent="-457200">
              <a:buFont typeface="Arial" panose="020B0604020202020204" pitchFamily="34" charset="0"/>
              <a:buChar char="•"/>
            </a:pPr>
            <a:r>
              <a:rPr lang="es-MX" sz="3000" dirty="0" smtClean="0"/>
              <a:t>Lograr diferenciar </a:t>
            </a:r>
            <a:r>
              <a:rPr lang="es-MX" sz="3000" dirty="0"/>
              <a:t>las ideas los diversos teóricos de las propias a través de la vinculación de los conceptos identificados y la información encontrada, así como el enfoque de cada autor.</a:t>
            </a:r>
          </a:p>
          <a:p>
            <a:endParaRPr lang="es-MX" dirty="0"/>
          </a:p>
        </p:txBody>
      </p:sp>
    </p:spTree>
    <p:extLst>
      <p:ext uri="{BB962C8B-B14F-4D97-AF65-F5344CB8AC3E}">
        <p14:creationId xmlns:p14="http://schemas.microsoft.com/office/powerpoint/2010/main" val="21007779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45464" y="770468"/>
            <a:ext cx="9182637" cy="839392"/>
          </a:xfrm>
        </p:spPr>
        <p:txBody>
          <a:bodyPr/>
          <a:lstStyle/>
          <a:p>
            <a:pPr algn="ctr"/>
            <a:r>
              <a:rPr lang="es-MX" sz="6600" b="1" i="1" dirty="0">
                <a:solidFill>
                  <a:srgbClr val="CC0066"/>
                </a:solidFill>
              </a:rPr>
              <a:t>Proponer</a:t>
            </a:r>
            <a:r>
              <a:rPr lang="es-MX" b="1" i="1" dirty="0">
                <a:solidFill>
                  <a:srgbClr val="CC0066"/>
                </a:solidFill>
              </a:rPr>
              <a:t> </a:t>
            </a:r>
            <a:r>
              <a:rPr lang="es-MX" sz="6600" b="1" i="1" dirty="0">
                <a:solidFill>
                  <a:srgbClr val="CC0066"/>
                </a:solidFill>
              </a:rPr>
              <a:t>soluciones</a:t>
            </a:r>
            <a:endParaRPr lang="es-MX" sz="6600" dirty="0">
              <a:solidFill>
                <a:srgbClr val="CC0066"/>
              </a:solidFill>
            </a:endParaRPr>
          </a:p>
        </p:txBody>
      </p:sp>
      <p:sp>
        <p:nvSpPr>
          <p:cNvPr id="3" name="Subtítulo 2"/>
          <p:cNvSpPr>
            <a:spLocks noGrp="1"/>
          </p:cNvSpPr>
          <p:nvPr>
            <p:ph type="subTitle" idx="1"/>
          </p:nvPr>
        </p:nvSpPr>
        <p:spPr>
          <a:xfrm>
            <a:off x="1545464" y="4224270"/>
            <a:ext cx="9182637" cy="1628526"/>
          </a:xfrm>
        </p:spPr>
        <p:txBody>
          <a:bodyPr/>
          <a:lstStyle/>
          <a:p>
            <a:pPr algn="just"/>
            <a:r>
              <a:rPr lang="es-MX" dirty="0"/>
              <a:t>Una vez obtenida la información se ha de realizar cuestionamiento sobre la percepción actual del problema para elaborar una propuesta de </a:t>
            </a:r>
            <a:r>
              <a:rPr lang="es-MX" dirty="0" smtClean="0"/>
              <a:t>soluciones.</a:t>
            </a:r>
            <a:endParaRPr lang="es-MX" dirty="0"/>
          </a:p>
          <a:p>
            <a:endParaRPr lang="es-MX" dirty="0"/>
          </a:p>
        </p:txBody>
      </p:sp>
      <p:pic>
        <p:nvPicPr>
          <p:cNvPr id="5" name="Imagen 4"/>
          <p:cNvPicPr>
            <a:picLocks noChangeAspect="1"/>
          </p:cNvPicPr>
          <p:nvPr/>
        </p:nvPicPr>
        <p:blipFill>
          <a:blip r:embed="rId2"/>
          <a:stretch>
            <a:fillRect/>
          </a:stretch>
        </p:blipFill>
        <p:spPr>
          <a:xfrm>
            <a:off x="4607334" y="1823165"/>
            <a:ext cx="2888170" cy="2252772"/>
          </a:xfrm>
          <a:prstGeom prst="rect">
            <a:avLst/>
          </a:prstGeom>
          <a:ln w="28575">
            <a:solidFill>
              <a:srgbClr val="00B0F0"/>
            </a:solidFill>
          </a:ln>
        </p:spPr>
      </p:pic>
    </p:spTree>
    <p:extLst>
      <p:ext uri="{BB962C8B-B14F-4D97-AF65-F5344CB8AC3E}">
        <p14:creationId xmlns:p14="http://schemas.microsoft.com/office/powerpoint/2010/main" val="29999900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365160" y="731830"/>
            <a:ext cx="9093365" cy="673807"/>
          </a:xfrm>
        </p:spPr>
        <p:txBody>
          <a:bodyPr/>
          <a:lstStyle/>
          <a:p>
            <a:pPr algn="ctr"/>
            <a:r>
              <a:rPr lang="es-MX" sz="6600" b="1" i="1" dirty="0">
                <a:solidFill>
                  <a:srgbClr val="CC0066"/>
                </a:solidFill>
              </a:rPr>
              <a:t>Análisis</a:t>
            </a:r>
            <a:endParaRPr lang="es-MX" sz="6600" dirty="0">
              <a:solidFill>
                <a:srgbClr val="CC0066"/>
              </a:solidFill>
            </a:endParaRPr>
          </a:p>
        </p:txBody>
      </p:sp>
      <p:sp>
        <p:nvSpPr>
          <p:cNvPr id="3" name="Subtítulo 2"/>
          <p:cNvSpPr>
            <a:spLocks noGrp="1"/>
          </p:cNvSpPr>
          <p:nvPr>
            <p:ph type="subTitle" idx="1"/>
          </p:nvPr>
        </p:nvSpPr>
        <p:spPr>
          <a:xfrm>
            <a:off x="515157" y="4005329"/>
            <a:ext cx="11062951" cy="2318197"/>
          </a:xfrm>
        </p:spPr>
        <p:txBody>
          <a:bodyPr>
            <a:normAutofit fontScale="92500" lnSpcReduction="10000"/>
          </a:bodyPr>
          <a:lstStyle/>
          <a:p>
            <a:pPr marL="457200" indent="-457200">
              <a:buFont typeface="Arial" panose="020B0604020202020204" pitchFamily="34" charset="0"/>
              <a:buChar char="•"/>
            </a:pPr>
            <a:r>
              <a:rPr lang="es-MX" dirty="0" smtClean="0"/>
              <a:t>De las </a:t>
            </a:r>
            <a:r>
              <a:rPr lang="es-MX" dirty="0"/>
              <a:t>soluciones </a:t>
            </a:r>
            <a:r>
              <a:rPr lang="es-MX" dirty="0" smtClean="0"/>
              <a:t>propuestas, a </a:t>
            </a:r>
            <a:r>
              <a:rPr lang="es-MX" dirty="0"/>
              <a:t>fin de seleccionar </a:t>
            </a:r>
            <a:r>
              <a:rPr lang="es-MX" dirty="0" smtClean="0"/>
              <a:t>las más viables.</a:t>
            </a:r>
          </a:p>
          <a:p>
            <a:pPr marL="457200" indent="-457200">
              <a:buFont typeface="Arial" panose="020B0604020202020204" pitchFamily="34" charset="0"/>
              <a:buChar char="•"/>
            </a:pPr>
            <a:r>
              <a:rPr lang="es-MX" dirty="0" smtClean="0"/>
              <a:t>De las estrategias a seguir.</a:t>
            </a:r>
          </a:p>
          <a:p>
            <a:pPr marL="457200" indent="-457200">
              <a:buFont typeface="Arial" panose="020B0604020202020204" pitchFamily="34" charset="0"/>
              <a:buChar char="•"/>
            </a:pPr>
            <a:r>
              <a:rPr lang="es-MX" dirty="0" smtClean="0"/>
              <a:t>De los </a:t>
            </a:r>
            <a:r>
              <a:rPr lang="es-MX" dirty="0"/>
              <a:t>agentes que han de participar en la solución del problema mediante su participación en cada una de las estrategias a implementar.</a:t>
            </a:r>
          </a:p>
          <a:p>
            <a:endParaRPr lang="es-MX" dirty="0"/>
          </a:p>
        </p:txBody>
      </p:sp>
      <p:pic>
        <p:nvPicPr>
          <p:cNvPr id="4" name="Imagen 3"/>
          <p:cNvPicPr>
            <a:picLocks noChangeAspect="1"/>
          </p:cNvPicPr>
          <p:nvPr/>
        </p:nvPicPr>
        <p:blipFill>
          <a:blip r:embed="rId2"/>
          <a:stretch>
            <a:fillRect/>
          </a:stretch>
        </p:blipFill>
        <p:spPr>
          <a:xfrm>
            <a:off x="4817501" y="1688770"/>
            <a:ext cx="2252998" cy="2033426"/>
          </a:xfrm>
          <a:prstGeom prst="rect">
            <a:avLst/>
          </a:prstGeom>
          <a:ln w="19050">
            <a:solidFill>
              <a:srgbClr val="FF0000"/>
            </a:solidFill>
          </a:ln>
        </p:spPr>
      </p:pic>
    </p:spTree>
    <p:extLst>
      <p:ext uri="{BB962C8B-B14F-4D97-AF65-F5344CB8AC3E}">
        <p14:creationId xmlns:p14="http://schemas.microsoft.com/office/powerpoint/2010/main" val="13476633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68945" y="796225"/>
            <a:ext cx="9389579" cy="1921218"/>
          </a:xfrm>
        </p:spPr>
        <p:txBody>
          <a:bodyPr/>
          <a:lstStyle/>
          <a:p>
            <a:pPr algn="ctr"/>
            <a:r>
              <a:rPr lang="es-MX" sz="6600" b="1" i="1" dirty="0">
                <a:solidFill>
                  <a:srgbClr val="CC0066"/>
                </a:solidFill>
              </a:rPr>
              <a:t>Presentación de la solución</a:t>
            </a:r>
            <a:endParaRPr lang="es-MX" sz="6600" dirty="0">
              <a:solidFill>
                <a:srgbClr val="CC0066"/>
              </a:solidFill>
            </a:endParaRPr>
          </a:p>
        </p:txBody>
      </p:sp>
      <p:sp>
        <p:nvSpPr>
          <p:cNvPr id="3" name="Subtítulo 2"/>
          <p:cNvSpPr>
            <a:spLocks noGrp="1"/>
          </p:cNvSpPr>
          <p:nvPr>
            <p:ph type="subTitle" idx="1"/>
          </p:nvPr>
        </p:nvSpPr>
        <p:spPr>
          <a:xfrm>
            <a:off x="1378038" y="3245476"/>
            <a:ext cx="9530367" cy="2607320"/>
          </a:xfrm>
        </p:spPr>
        <p:txBody>
          <a:bodyPr>
            <a:normAutofit/>
          </a:bodyPr>
          <a:lstStyle/>
          <a:p>
            <a:pPr algn="just"/>
            <a:r>
              <a:rPr lang="es-MX" dirty="0" smtClean="0"/>
              <a:t>Acompañada </a:t>
            </a:r>
            <a:r>
              <a:rPr lang="es-MX" dirty="0"/>
              <a:t>de los fundamentos teóricos que la respaldan con la finalidad de que esta sea aprobada por la totalidad del grupo y se asuman las responsabilidades.</a:t>
            </a:r>
          </a:p>
        </p:txBody>
      </p:sp>
    </p:spTree>
    <p:extLst>
      <p:ext uri="{BB962C8B-B14F-4D97-AF65-F5344CB8AC3E}">
        <p14:creationId xmlns:p14="http://schemas.microsoft.com/office/powerpoint/2010/main" val="21199361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996226" y="1712891"/>
            <a:ext cx="8385027" cy="3258356"/>
          </a:xfrm>
          <a:solidFill>
            <a:schemeClr val="accent1">
              <a:lumMod val="50000"/>
            </a:schemeClr>
          </a:solidFill>
          <a:effectLst>
            <a:innerShdw blurRad="114300">
              <a:prstClr val="black"/>
            </a:innerShdw>
          </a:effectLst>
        </p:spPr>
        <p:txBody>
          <a:bodyPr/>
          <a:lstStyle/>
          <a:p>
            <a:pPr algn="ctr"/>
            <a:r>
              <a:rPr lang="es-MX" sz="8000" b="1" dirty="0" smtClean="0">
                <a:solidFill>
                  <a:srgbClr val="FF6600"/>
                </a:solidFill>
                <a:latin typeface="AR ESSENCE" panose="02000000000000000000" pitchFamily="2" charset="0"/>
              </a:rPr>
              <a:t>PUESTA EN PRÁCTICA </a:t>
            </a:r>
            <a:br>
              <a:rPr lang="es-MX" sz="8000" b="1" dirty="0" smtClean="0">
                <a:solidFill>
                  <a:srgbClr val="FF6600"/>
                </a:solidFill>
                <a:latin typeface="AR ESSENCE" panose="02000000000000000000" pitchFamily="2" charset="0"/>
              </a:rPr>
            </a:br>
            <a:r>
              <a:rPr lang="es-MX" sz="8000" b="1" dirty="0" smtClean="0">
                <a:solidFill>
                  <a:srgbClr val="FF6600"/>
                </a:solidFill>
                <a:latin typeface="AR ESSENCE" panose="02000000000000000000" pitchFamily="2" charset="0"/>
              </a:rPr>
              <a:t>DE LA SOLUCIÓN IMAGINADA</a:t>
            </a:r>
            <a:endParaRPr lang="es-MX" sz="8000" dirty="0">
              <a:solidFill>
                <a:srgbClr val="FF6600"/>
              </a:solidFill>
              <a:latin typeface="AR ESSENCE" panose="02000000000000000000" pitchFamily="2" charset="0"/>
            </a:endParaRPr>
          </a:p>
        </p:txBody>
      </p:sp>
    </p:spTree>
    <p:extLst>
      <p:ext uri="{BB962C8B-B14F-4D97-AF65-F5344CB8AC3E}">
        <p14:creationId xmlns:p14="http://schemas.microsoft.com/office/powerpoint/2010/main" val="18975035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97735" y="925241"/>
            <a:ext cx="6027314" cy="1560609"/>
          </a:xfrm>
        </p:spPr>
        <p:txBody>
          <a:bodyPr numCol="1"/>
          <a:lstStyle/>
          <a:p>
            <a:pPr algn="ctr"/>
            <a:r>
              <a:rPr lang="es-MX" b="1" i="1" dirty="0" smtClean="0">
                <a:solidFill>
                  <a:srgbClr val="FF6600"/>
                </a:solidFill>
              </a:rPr>
              <a:t>La acción</a:t>
            </a:r>
            <a:endParaRPr lang="es-MX" dirty="0">
              <a:solidFill>
                <a:srgbClr val="FF6600"/>
              </a:solidFill>
            </a:endParaRPr>
          </a:p>
        </p:txBody>
      </p:sp>
      <p:sp>
        <p:nvSpPr>
          <p:cNvPr id="3" name="Subtítulo 2"/>
          <p:cNvSpPr>
            <a:spLocks noGrp="1"/>
          </p:cNvSpPr>
          <p:nvPr>
            <p:ph type="subTitle" idx="1"/>
          </p:nvPr>
        </p:nvSpPr>
        <p:spPr>
          <a:xfrm>
            <a:off x="888643" y="3503054"/>
            <a:ext cx="10290220" cy="3245476"/>
          </a:xfrm>
        </p:spPr>
        <p:txBody>
          <a:bodyPr>
            <a:normAutofit/>
          </a:bodyPr>
          <a:lstStyle/>
          <a:p>
            <a:pPr algn="just"/>
            <a:r>
              <a:rPr lang="es-MX" dirty="0"/>
              <a:t>Llevar a la práctica las soluciones </a:t>
            </a:r>
            <a:r>
              <a:rPr lang="es-MX" dirty="0" smtClean="0"/>
              <a:t>planteadas </a:t>
            </a:r>
            <a:r>
              <a:rPr lang="es-MX" dirty="0"/>
              <a:t>de </a:t>
            </a:r>
            <a:r>
              <a:rPr lang="es-MX" dirty="0" smtClean="0"/>
              <a:t>forma sistemática,  informada, comprometida </a:t>
            </a:r>
            <a:r>
              <a:rPr lang="es-MX" dirty="0"/>
              <a:t>e intencionada con base en la mejora de la práctica educativa. </a:t>
            </a:r>
            <a:endParaRPr lang="es-MX" dirty="0" smtClean="0"/>
          </a:p>
          <a:p>
            <a:pPr algn="just"/>
            <a:r>
              <a:rPr lang="es-MX" dirty="0" smtClean="0"/>
              <a:t>Llevar </a:t>
            </a:r>
            <a:r>
              <a:rPr lang="es-MX" dirty="0"/>
              <a:t>a cabo un registro de las observaciones a través de diversos instrumentos que faciliten posteriormente su análisis e interpretación de datos.</a:t>
            </a:r>
          </a:p>
          <a:p>
            <a:endParaRPr lang="es-MX" dirty="0"/>
          </a:p>
        </p:txBody>
      </p:sp>
      <p:pic>
        <p:nvPicPr>
          <p:cNvPr id="4" name="Imagen 3"/>
          <p:cNvPicPr>
            <a:picLocks noChangeAspect="1"/>
          </p:cNvPicPr>
          <p:nvPr/>
        </p:nvPicPr>
        <p:blipFill>
          <a:blip r:embed="rId2"/>
          <a:stretch>
            <a:fillRect/>
          </a:stretch>
        </p:blipFill>
        <p:spPr>
          <a:xfrm>
            <a:off x="7611414" y="423191"/>
            <a:ext cx="2331076" cy="2564708"/>
          </a:xfrm>
          <a:prstGeom prst="rect">
            <a:avLst/>
          </a:prstGeom>
          <a:ln w="28575">
            <a:solidFill>
              <a:srgbClr val="7030A0"/>
            </a:solidFill>
          </a:ln>
        </p:spPr>
      </p:pic>
    </p:spTree>
    <p:extLst>
      <p:ext uri="{BB962C8B-B14F-4D97-AF65-F5344CB8AC3E}">
        <p14:creationId xmlns:p14="http://schemas.microsoft.com/office/powerpoint/2010/main" val="24946293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03797" y="770467"/>
            <a:ext cx="6503831" cy="1264395"/>
          </a:xfrm>
        </p:spPr>
        <p:txBody>
          <a:bodyPr/>
          <a:lstStyle/>
          <a:p>
            <a:r>
              <a:rPr lang="es-MX" b="1" i="1" dirty="0">
                <a:solidFill>
                  <a:srgbClr val="FF6600"/>
                </a:solidFill>
              </a:rPr>
              <a:t>Observación</a:t>
            </a:r>
            <a:endParaRPr lang="es-MX" dirty="0">
              <a:solidFill>
                <a:srgbClr val="FF6600"/>
              </a:solidFill>
            </a:endParaRPr>
          </a:p>
        </p:txBody>
      </p:sp>
      <p:sp>
        <p:nvSpPr>
          <p:cNvPr id="3" name="Subtítulo 2"/>
          <p:cNvSpPr>
            <a:spLocks noGrp="1"/>
          </p:cNvSpPr>
          <p:nvPr>
            <p:ph type="subTitle" idx="1"/>
          </p:nvPr>
        </p:nvSpPr>
        <p:spPr>
          <a:xfrm>
            <a:off x="667512" y="3322749"/>
            <a:ext cx="10910595" cy="2530047"/>
          </a:xfrm>
        </p:spPr>
        <p:txBody>
          <a:bodyPr>
            <a:normAutofit lnSpcReduction="10000"/>
          </a:bodyPr>
          <a:lstStyle/>
          <a:p>
            <a:pPr algn="just"/>
            <a:r>
              <a:rPr lang="es-MX" dirty="0" smtClean="0"/>
              <a:t>Revisar periódicamente las </a:t>
            </a:r>
            <a:r>
              <a:rPr lang="es-MX" dirty="0"/>
              <a:t>acciones implementadas </a:t>
            </a:r>
            <a:r>
              <a:rPr lang="es-MX" dirty="0" smtClean="0"/>
              <a:t>con </a:t>
            </a:r>
            <a:r>
              <a:rPr lang="es-MX" dirty="0"/>
              <a:t>la intención </a:t>
            </a:r>
            <a:r>
              <a:rPr lang="es-MX" dirty="0" smtClean="0"/>
              <a:t>de detectar </a:t>
            </a:r>
            <a:r>
              <a:rPr lang="es-MX" dirty="0"/>
              <a:t>situaciones que deben </a:t>
            </a:r>
            <a:r>
              <a:rPr lang="es-MX" dirty="0" smtClean="0"/>
              <a:t>redireccionarse.</a:t>
            </a:r>
          </a:p>
          <a:p>
            <a:pPr algn="just"/>
            <a:r>
              <a:rPr lang="es-MX" dirty="0" smtClean="0"/>
              <a:t>Apoyarse en otros </a:t>
            </a:r>
            <a:r>
              <a:rPr lang="es-MX" dirty="0"/>
              <a:t>colegas quienes podrán ir supervisando la acción de manera que se logre tener una crítica objetiva del proceso estratégico aplicado y de este modo comprender si ha habido mejora o no.</a:t>
            </a:r>
          </a:p>
          <a:p>
            <a:pPr algn="just"/>
            <a:endParaRPr lang="es-MX" dirty="0"/>
          </a:p>
        </p:txBody>
      </p:sp>
      <p:pic>
        <p:nvPicPr>
          <p:cNvPr id="5" name="Imagen 4"/>
          <p:cNvPicPr>
            <a:picLocks noChangeAspect="1"/>
          </p:cNvPicPr>
          <p:nvPr/>
        </p:nvPicPr>
        <p:blipFill>
          <a:blip r:embed="rId2"/>
          <a:stretch>
            <a:fillRect/>
          </a:stretch>
        </p:blipFill>
        <p:spPr>
          <a:xfrm>
            <a:off x="7242034" y="478738"/>
            <a:ext cx="3538991" cy="2650827"/>
          </a:xfrm>
          <a:prstGeom prst="rect">
            <a:avLst/>
          </a:prstGeom>
          <a:ln w="28575">
            <a:solidFill>
              <a:srgbClr val="FFFF00"/>
            </a:solidFill>
          </a:ln>
        </p:spPr>
      </p:pic>
    </p:spTree>
    <p:extLst>
      <p:ext uri="{BB962C8B-B14F-4D97-AF65-F5344CB8AC3E}">
        <p14:creationId xmlns:p14="http://schemas.microsoft.com/office/powerpoint/2010/main" val="30752347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744786" y="1777286"/>
            <a:ext cx="10718292" cy="3258355"/>
          </a:xfrm>
          <a:gradFill flip="none" rotWithShape="1">
            <a:gsLst>
              <a:gs pos="0">
                <a:srgbClr val="C3A00D">
                  <a:tint val="66000"/>
                  <a:satMod val="160000"/>
                </a:srgbClr>
              </a:gs>
              <a:gs pos="50000">
                <a:srgbClr val="C3A00D">
                  <a:tint val="44500"/>
                  <a:satMod val="160000"/>
                </a:srgbClr>
              </a:gs>
              <a:gs pos="100000">
                <a:srgbClr val="C3A00D">
                  <a:tint val="23500"/>
                  <a:satMod val="160000"/>
                </a:srgbClr>
              </a:gs>
            </a:gsLst>
            <a:path path="circle">
              <a:fillToRect l="50000" t="50000" r="50000" b="50000"/>
            </a:path>
            <a:tileRect/>
          </a:gradFill>
          <a:effectLst>
            <a:innerShdw blurRad="114300">
              <a:prstClr val="black"/>
            </a:innerShdw>
          </a:effectLst>
        </p:spPr>
        <p:txBody>
          <a:bodyPr>
            <a:normAutofit/>
          </a:bodyPr>
          <a:lstStyle/>
          <a:p>
            <a:pPr algn="ctr"/>
            <a:r>
              <a:rPr lang="es-MX" sz="4800" b="1" i="1" dirty="0" smtClean="0">
                <a:solidFill>
                  <a:srgbClr val="6600FF"/>
                </a:solidFill>
                <a:latin typeface="Aharoni" panose="02010803020104030203" pitchFamily="2" charset="-79"/>
                <a:cs typeface="Aharoni" panose="02010803020104030203" pitchFamily="2" charset="-79"/>
              </a:rPr>
              <a:t>PROPUESTA DE </a:t>
            </a:r>
            <a:br>
              <a:rPr lang="es-MX" sz="4800" b="1" i="1" dirty="0" smtClean="0">
                <a:solidFill>
                  <a:srgbClr val="6600FF"/>
                </a:solidFill>
                <a:latin typeface="Aharoni" panose="02010803020104030203" pitchFamily="2" charset="-79"/>
                <a:cs typeface="Aharoni" panose="02010803020104030203" pitchFamily="2" charset="-79"/>
              </a:rPr>
            </a:br>
            <a:r>
              <a:rPr lang="es-MX" sz="4800" b="1" i="1" dirty="0" smtClean="0">
                <a:solidFill>
                  <a:srgbClr val="6600FF"/>
                </a:solidFill>
                <a:latin typeface="Aharoni" panose="02010803020104030203" pitchFamily="2" charset="-79"/>
                <a:cs typeface="Aharoni" panose="02010803020104030203" pitchFamily="2" charset="-79"/>
              </a:rPr>
              <a:t>PLAN DE ACCIÓN </a:t>
            </a:r>
            <a:br>
              <a:rPr lang="es-MX" sz="4800" b="1" i="1" dirty="0" smtClean="0">
                <a:solidFill>
                  <a:srgbClr val="6600FF"/>
                </a:solidFill>
                <a:latin typeface="Aharoni" panose="02010803020104030203" pitchFamily="2" charset="-79"/>
                <a:cs typeface="Aharoni" panose="02010803020104030203" pitchFamily="2" charset="-79"/>
              </a:rPr>
            </a:br>
            <a:r>
              <a:rPr lang="es-MX" sz="4800" b="1" i="1" dirty="0" smtClean="0">
                <a:solidFill>
                  <a:srgbClr val="6600FF"/>
                </a:solidFill>
                <a:latin typeface="Aharoni" panose="02010803020104030203" pitchFamily="2" charset="-79"/>
                <a:cs typeface="Aharoni" panose="02010803020104030203" pitchFamily="2" charset="-79"/>
              </a:rPr>
              <a:t>PARA LA INTERVENCIÓN EN EL CENTRO EDUCATIVO A TRAVÉS DE UNA PLATAFORMA TECNOLÓGICA</a:t>
            </a:r>
            <a:endParaRPr lang="es-MX" sz="4800" b="1" dirty="0"/>
          </a:p>
        </p:txBody>
      </p:sp>
    </p:spTree>
    <p:extLst>
      <p:ext uri="{BB962C8B-B14F-4D97-AF65-F5344CB8AC3E}">
        <p14:creationId xmlns:p14="http://schemas.microsoft.com/office/powerpoint/2010/main" val="21692920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59854" y="1751527"/>
            <a:ext cx="10573554" cy="3451537"/>
          </a:xfrm>
          <a:solidFill>
            <a:srgbClr val="FFC000"/>
          </a:solidFill>
          <a:effectLst>
            <a:glow rad="228600">
              <a:schemeClr val="accent5">
                <a:satMod val="175000"/>
                <a:alpha val="40000"/>
              </a:schemeClr>
            </a:glow>
          </a:effectLst>
        </p:spPr>
        <p:txBody>
          <a:bodyPr/>
          <a:lstStyle/>
          <a:p>
            <a:pPr algn="ctr"/>
            <a:r>
              <a:rPr lang="es-MX" b="1" i="1" dirty="0" smtClean="0">
                <a:solidFill>
                  <a:srgbClr val="7030A0"/>
                </a:solidFill>
                <a:latin typeface="AR ESSENCE" panose="02000000000000000000" pitchFamily="2" charset="0"/>
              </a:rPr>
              <a:t>EVALUAR LOS RESULTADOS DE LAS ACCIONES EMPRENDIDAS</a:t>
            </a:r>
            <a:endParaRPr lang="es-MX" dirty="0">
              <a:solidFill>
                <a:srgbClr val="7030A0"/>
              </a:solidFill>
              <a:latin typeface="AR ESSENCE" panose="02000000000000000000" pitchFamily="2" charset="0"/>
            </a:endParaRPr>
          </a:p>
        </p:txBody>
      </p:sp>
    </p:spTree>
    <p:extLst>
      <p:ext uri="{BB962C8B-B14F-4D97-AF65-F5344CB8AC3E}">
        <p14:creationId xmlns:p14="http://schemas.microsoft.com/office/powerpoint/2010/main" val="11245360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03504" y="770467"/>
            <a:ext cx="10782300" cy="1028725"/>
          </a:xfrm>
        </p:spPr>
        <p:txBody>
          <a:bodyPr/>
          <a:lstStyle/>
          <a:p>
            <a:pPr algn="ctr"/>
            <a:r>
              <a:rPr lang="es-MX" sz="6600" b="1" i="1" dirty="0">
                <a:solidFill>
                  <a:srgbClr val="7030A0"/>
                </a:solidFill>
              </a:rPr>
              <a:t>Pruebas y evidencias</a:t>
            </a:r>
            <a:endParaRPr lang="es-MX" sz="6600" dirty="0">
              <a:solidFill>
                <a:srgbClr val="7030A0"/>
              </a:solidFill>
            </a:endParaRPr>
          </a:p>
        </p:txBody>
      </p:sp>
      <p:sp>
        <p:nvSpPr>
          <p:cNvPr id="3" name="Subtítulo 2"/>
          <p:cNvSpPr>
            <a:spLocks noGrp="1"/>
          </p:cNvSpPr>
          <p:nvPr>
            <p:ph type="subTitle" idx="1"/>
          </p:nvPr>
        </p:nvSpPr>
        <p:spPr>
          <a:xfrm>
            <a:off x="746975" y="4378817"/>
            <a:ext cx="11062951" cy="1867437"/>
          </a:xfrm>
        </p:spPr>
        <p:txBody>
          <a:bodyPr>
            <a:normAutofit/>
          </a:bodyPr>
          <a:lstStyle/>
          <a:p>
            <a:pPr algn="just"/>
            <a:r>
              <a:rPr lang="es-MX" dirty="0" smtClean="0"/>
              <a:t>Cada </a:t>
            </a:r>
            <a:r>
              <a:rPr lang="es-MX" dirty="0"/>
              <a:t>participante encargado de la recopilación de los datos y evidencias posibles </a:t>
            </a:r>
            <a:r>
              <a:rPr lang="es-MX" dirty="0" smtClean="0"/>
              <a:t>debe exponerlos </a:t>
            </a:r>
            <a:r>
              <a:rPr lang="es-MX" dirty="0"/>
              <a:t>en una sesión con el grupo de participantes a fin de demostrar que los cambios han ocurrido a partir de la implementación de las nuevas acciones.</a:t>
            </a:r>
          </a:p>
          <a:p>
            <a:pPr algn="just"/>
            <a:endParaRPr lang="es-MX" dirty="0"/>
          </a:p>
        </p:txBody>
      </p:sp>
      <p:pic>
        <p:nvPicPr>
          <p:cNvPr id="4" name="Imagen 3"/>
          <p:cNvPicPr>
            <a:picLocks noChangeAspect="1"/>
          </p:cNvPicPr>
          <p:nvPr/>
        </p:nvPicPr>
        <p:blipFill>
          <a:blip r:embed="rId2"/>
          <a:stretch>
            <a:fillRect/>
          </a:stretch>
        </p:blipFill>
        <p:spPr>
          <a:xfrm>
            <a:off x="4198512" y="1799192"/>
            <a:ext cx="3619103" cy="2408349"/>
          </a:xfrm>
          <a:prstGeom prst="rect">
            <a:avLst/>
          </a:prstGeom>
          <a:ln w="38100">
            <a:solidFill>
              <a:srgbClr val="FFFF00"/>
            </a:solidFill>
          </a:ln>
        </p:spPr>
      </p:pic>
    </p:spTree>
    <p:extLst>
      <p:ext uri="{BB962C8B-B14F-4D97-AF65-F5344CB8AC3E}">
        <p14:creationId xmlns:p14="http://schemas.microsoft.com/office/powerpoint/2010/main" val="1551014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40914" y="361254"/>
            <a:ext cx="5164427" cy="1699366"/>
          </a:xfrm>
        </p:spPr>
        <p:txBody>
          <a:bodyPr/>
          <a:lstStyle/>
          <a:p>
            <a:pPr algn="ctr"/>
            <a:r>
              <a:rPr lang="es-MX" sz="6600" b="1" i="1" dirty="0">
                <a:solidFill>
                  <a:srgbClr val="7030A0"/>
                </a:solidFill>
              </a:rPr>
              <a:t>Gestión de </a:t>
            </a:r>
            <a:r>
              <a:rPr lang="es-MX" sz="6600" b="1" i="1" dirty="0" smtClean="0">
                <a:solidFill>
                  <a:srgbClr val="7030A0"/>
                </a:solidFill>
              </a:rPr>
              <a:t/>
            </a:r>
            <a:br>
              <a:rPr lang="es-MX" sz="6600" b="1" i="1" dirty="0" smtClean="0">
                <a:solidFill>
                  <a:srgbClr val="7030A0"/>
                </a:solidFill>
              </a:rPr>
            </a:br>
            <a:r>
              <a:rPr lang="es-MX" sz="6600" b="1" i="1" dirty="0" smtClean="0">
                <a:solidFill>
                  <a:srgbClr val="7030A0"/>
                </a:solidFill>
              </a:rPr>
              <a:t>la información</a:t>
            </a:r>
            <a:endParaRPr lang="es-MX" sz="6600" dirty="0">
              <a:solidFill>
                <a:srgbClr val="7030A0"/>
              </a:solidFill>
            </a:endParaRPr>
          </a:p>
        </p:txBody>
      </p:sp>
      <p:sp>
        <p:nvSpPr>
          <p:cNvPr id="3" name="Subtítulo 2"/>
          <p:cNvSpPr>
            <a:spLocks noGrp="1"/>
          </p:cNvSpPr>
          <p:nvPr>
            <p:ph type="subTitle" idx="1"/>
          </p:nvPr>
        </p:nvSpPr>
        <p:spPr>
          <a:xfrm>
            <a:off x="744785" y="2678806"/>
            <a:ext cx="4960556" cy="2975019"/>
          </a:xfrm>
        </p:spPr>
        <p:txBody>
          <a:bodyPr>
            <a:normAutofit fontScale="92500"/>
          </a:bodyPr>
          <a:lstStyle/>
          <a:p>
            <a:pPr algn="just"/>
            <a:r>
              <a:rPr lang="es-MX" dirty="0" smtClean="0"/>
              <a:t>La </a:t>
            </a:r>
            <a:r>
              <a:rPr lang="es-MX" dirty="0"/>
              <a:t>información </a:t>
            </a:r>
            <a:r>
              <a:rPr lang="es-MX" dirty="0" smtClean="0"/>
              <a:t>deberá ser almacenada </a:t>
            </a:r>
            <a:r>
              <a:rPr lang="es-MX" dirty="0"/>
              <a:t>y </a:t>
            </a:r>
            <a:r>
              <a:rPr lang="es-MX" dirty="0" smtClean="0"/>
              <a:t>codificada </a:t>
            </a:r>
            <a:r>
              <a:rPr lang="es-MX" dirty="0"/>
              <a:t>para hacer las reflexiones necesarias </a:t>
            </a:r>
            <a:r>
              <a:rPr lang="es-MX" dirty="0" smtClean="0"/>
              <a:t>(es </a:t>
            </a:r>
            <a:r>
              <a:rPr lang="es-MX" dirty="0"/>
              <a:t>imprescindible organizarla de manera que la recuperación sea más </a:t>
            </a:r>
            <a:r>
              <a:rPr lang="es-MX" dirty="0" smtClean="0"/>
              <a:t>accesible).</a:t>
            </a:r>
            <a:endParaRPr lang="es-MX" dirty="0"/>
          </a:p>
          <a:p>
            <a:endParaRPr lang="es-MX" dirty="0"/>
          </a:p>
        </p:txBody>
      </p:sp>
      <p:pic>
        <p:nvPicPr>
          <p:cNvPr id="5" name="Imagen 4"/>
          <p:cNvPicPr>
            <a:picLocks noChangeAspect="1"/>
          </p:cNvPicPr>
          <p:nvPr/>
        </p:nvPicPr>
        <p:blipFill>
          <a:blip r:embed="rId2"/>
          <a:stretch>
            <a:fillRect/>
          </a:stretch>
        </p:blipFill>
        <p:spPr>
          <a:xfrm>
            <a:off x="6003703" y="657467"/>
            <a:ext cx="5548646" cy="5749871"/>
          </a:xfrm>
          <a:prstGeom prst="rect">
            <a:avLst/>
          </a:prstGeom>
          <a:ln w="57150">
            <a:solidFill>
              <a:srgbClr val="0070C0"/>
            </a:solidFill>
          </a:ln>
        </p:spPr>
      </p:pic>
    </p:spTree>
    <p:extLst>
      <p:ext uri="{BB962C8B-B14F-4D97-AF65-F5344CB8AC3E}">
        <p14:creationId xmlns:p14="http://schemas.microsoft.com/office/powerpoint/2010/main" val="22350794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802894" y="814738"/>
            <a:ext cx="3193961" cy="800756"/>
          </a:xfrm>
        </p:spPr>
        <p:txBody>
          <a:bodyPr/>
          <a:lstStyle/>
          <a:p>
            <a:r>
              <a:rPr lang="es-MX" sz="6600" b="1" i="1" dirty="0">
                <a:solidFill>
                  <a:srgbClr val="7030A0"/>
                </a:solidFill>
              </a:rPr>
              <a:t>Reflexión</a:t>
            </a:r>
            <a:endParaRPr lang="es-MX" sz="6600" dirty="0">
              <a:solidFill>
                <a:srgbClr val="7030A0"/>
              </a:solidFill>
            </a:endParaRPr>
          </a:p>
        </p:txBody>
      </p:sp>
      <p:sp>
        <p:nvSpPr>
          <p:cNvPr id="3" name="Subtítulo 2"/>
          <p:cNvSpPr>
            <a:spLocks noGrp="1"/>
          </p:cNvSpPr>
          <p:nvPr>
            <p:ph type="subTitle" idx="1"/>
          </p:nvPr>
        </p:nvSpPr>
        <p:spPr>
          <a:xfrm>
            <a:off x="4803820" y="682580"/>
            <a:ext cx="6993228" cy="5950039"/>
          </a:xfrm>
        </p:spPr>
        <p:txBody>
          <a:bodyPr>
            <a:normAutofit/>
          </a:bodyPr>
          <a:lstStyle/>
          <a:p>
            <a:pPr algn="just"/>
            <a:r>
              <a:rPr lang="es-MX" dirty="0" smtClean="0"/>
              <a:t>Se </a:t>
            </a:r>
            <a:r>
              <a:rPr lang="es-MX" dirty="0"/>
              <a:t>cierra el ciclo haciendo en grupo un reporte en que se exponga el problema nuevamente y las acciones que se llevaron a cabo, así como los resultados de su ejecución </a:t>
            </a:r>
            <a:r>
              <a:rPr lang="es-MX" dirty="0" smtClean="0"/>
              <a:t>para:</a:t>
            </a:r>
          </a:p>
          <a:p>
            <a:pPr algn="just"/>
            <a:r>
              <a:rPr lang="es-MX" dirty="0" smtClean="0"/>
              <a:t>Interpretar </a:t>
            </a:r>
            <a:r>
              <a:rPr lang="es-MX" dirty="0"/>
              <a:t>los </a:t>
            </a:r>
            <a:r>
              <a:rPr lang="es-MX" dirty="0" smtClean="0"/>
              <a:t>datos.</a:t>
            </a:r>
          </a:p>
          <a:p>
            <a:pPr algn="just"/>
            <a:r>
              <a:rPr lang="es-MX" dirty="0" smtClean="0"/>
              <a:t>Verificar </a:t>
            </a:r>
            <a:r>
              <a:rPr lang="es-MX" dirty="0"/>
              <a:t>si se ha tenido éxito o </a:t>
            </a:r>
            <a:r>
              <a:rPr lang="es-MX" dirty="0" smtClean="0"/>
              <a:t>no.</a:t>
            </a:r>
          </a:p>
          <a:p>
            <a:pPr algn="just"/>
            <a:r>
              <a:rPr lang="es-MX" dirty="0" smtClean="0"/>
              <a:t>Saber hacia </a:t>
            </a:r>
            <a:r>
              <a:rPr lang="es-MX" dirty="0"/>
              <a:t>dónde dirigir los cambios que generen un nuevo modo de trabajo </a:t>
            </a:r>
            <a:r>
              <a:rPr lang="es-MX" dirty="0" smtClean="0"/>
              <a:t>que se vaya ajustando </a:t>
            </a:r>
            <a:r>
              <a:rPr lang="es-MX" dirty="0"/>
              <a:t>hasta </a:t>
            </a:r>
            <a:r>
              <a:rPr lang="es-MX" dirty="0" smtClean="0"/>
              <a:t>obtener resultados satisfactorios </a:t>
            </a:r>
            <a:r>
              <a:rPr lang="es-MX" dirty="0"/>
              <a:t>en la práctica docente. </a:t>
            </a:r>
          </a:p>
          <a:p>
            <a:endParaRPr lang="es-MX" dirty="0"/>
          </a:p>
        </p:txBody>
      </p:sp>
      <p:pic>
        <p:nvPicPr>
          <p:cNvPr id="5" name="Imagen 4"/>
          <p:cNvPicPr>
            <a:picLocks noChangeAspect="1"/>
          </p:cNvPicPr>
          <p:nvPr/>
        </p:nvPicPr>
        <p:blipFill>
          <a:blip r:embed="rId2"/>
          <a:stretch>
            <a:fillRect/>
          </a:stretch>
        </p:blipFill>
        <p:spPr>
          <a:xfrm>
            <a:off x="253508" y="1999984"/>
            <a:ext cx="4292734" cy="4104607"/>
          </a:xfrm>
          <a:prstGeom prst="rect">
            <a:avLst/>
          </a:prstGeom>
        </p:spPr>
      </p:pic>
    </p:spTree>
    <p:extLst>
      <p:ext uri="{BB962C8B-B14F-4D97-AF65-F5344CB8AC3E}">
        <p14:creationId xmlns:p14="http://schemas.microsoft.com/office/powerpoint/2010/main" val="11572742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670478" y="770467"/>
            <a:ext cx="3554570" cy="903787"/>
          </a:xfrm>
        </p:spPr>
        <p:txBody>
          <a:bodyPr/>
          <a:lstStyle/>
          <a:p>
            <a:pPr algn="ctr"/>
            <a:r>
              <a:rPr lang="es-MX" sz="6600" b="1" i="1" dirty="0">
                <a:solidFill>
                  <a:srgbClr val="7030A0"/>
                </a:solidFill>
              </a:rPr>
              <a:t>Validación</a:t>
            </a:r>
            <a:endParaRPr lang="es-MX" sz="6600" dirty="0">
              <a:solidFill>
                <a:srgbClr val="7030A0"/>
              </a:solidFill>
            </a:endParaRPr>
          </a:p>
        </p:txBody>
      </p:sp>
      <p:sp>
        <p:nvSpPr>
          <p:cNvPr id="3" name="Subtítulo 2"/>
          <p:cNvSpPr>
            <a:spLocks noGrp="1"/>
          </p:cNvSpPr>
          <p:nvPr>
            <p:ph type="subTitle" idx="1"/>
          </p:nvPr>
        </p:nvSpPr>
        <p:spPr>
          <a:xfrm>
            <a:off x="976606" y="1764406"/>
            <a:ext cx="10408319" cy="1609861"/>
          </a:xfrm>
        </p:spPr>
        <p:txBody>
          <a:bodyPr>
            <a:normAutofit lnSpcReduction="10000"/>
          </a:bodyPr>
          <a:lstStyle/>
          <a:p>
            <a:pPr algn="just"/>
            <a:r>
              <a:rPr lang="es-MX" dirty="0" smtClean="0"/>
              <a:t>Se </a:t>
            </a:r>
            <a:r>
              <a:rPr lang="es-MX" dirty="0"/>
              <a:t>redactan las directrices basadas en resultados que han de ser estudiadas para su validación y determinar si pueden o no ser consideradas por otras personas para ponerlas a prueba en su práctica.</a:t>
            </a:r>
          </a:p>
          <a:p>
            <a:pPr algn="just"/>
            <a:endParaRPr lang="es-MX" dirty="0"/>
          </a:p>
        </p:txBody>
      </p:sp>
      <p:pic>
        <p:nvPicPr>
          <p:cNvPr id="4" name="Imagen 3"/>
          <p:cNvPicPr>
            <a:picLocks noChangeAspect="1"/>
          </p:cNvPicPr>
          <p:nvPr/>
        </p:nvPicPr>
        <p:blipFill>
          <a:blip r:embed="rId2"/>
          <a:stretch>
            <a:fillRect/>
          </a:stretch>
        </p:blipFill>
        <p:spPr>
          <a:xfrm>
            <a:off x="3837904" y="3422667"/>
            <a:ext cx="3052293" cy="3094041"/>
          </a:xfrm>
          <a:prstGeom prst="rect">
            <a:avLst/>
          </a:prstGeom>
          <a:ln w="28575">
            <a:solidFill>
              <a:schemeClr val="accent2">
                <a:lumMod val="75000"/>
              </a:schemeClr>
            </a:solidFill>
          </a:ln>
        </p:spPr>
      </p:pic>
    </p:spTree>
    <p:extLst>
      <p:ext uri="{BB962C8B-B14F-4D97-AF65-F5344CB8AC3E}">
        <p14:creationId xmlns:p14="http://schemas.microsoft.com/office/powerpoint/2010/main" val="387468283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04553" y="502276"/>
            <a:ext cx="10587314" cy="1815921"/>
          </a:xfrm>
          <a:solidFill>
            <a:srgbClr val="0070C0"/>
          </a:solidFill>
          <a:effectLst>
            <a:innerShdw blurRad="114300">
              <a:prstClr val="black"/>
            </a:innerShdw>
          </a:effectLst>
        </p:spPr>
        <p:txBody>
          <a:bodyPr/>
          <a:lstStyle/>
          <a:p>
            <a:pPr algn="ctr"/>
            <a:r>
              <a:rPr lang="es-MX" sz="6600" b="1" i="1" dirty="0">
                <a:solidFill>
                  <a:srgbClr val="81D2F7"/>
                </a:solidFill>
                <a:latin typeface="AR ESSENCE" panose="02000000000000000000" pitchFamily="2" charset="0"/>
              </a:rPr>
              <a:t>Modificar la práctica a la luz de los resultados.</a:t>
            </a:r>
            <a:endParaRPr lang="es-MX" sz="6600" dirty="0">
              <a:solidFill>
                <a:srgbClr val="81D2F7"/>
              </a:solidFill>
              <a:latin typeface="AR ESSENCE" panose="02000000000000000000" pitchFamily="2" charset="0"/>
            </a:endParaRPr>
          </a:p>
        </p:txBody>
      </p:sp>
      <p:sp>
        <p:nvSpPr>
          <p:cNvPr id="3" name="Subtítulo 2"/>
          <p:cNvSpPr>
            <a:spLocks noGrp="1"/>
          </p:cNvSpPr>
          <p:nvPr>
            <p:ph type="subTitle" idx="1"/>
          </p:nvPr>
        </p:nvSpPr>
        <p:spPr>
          <a:xfrm>
            <a:off x="5859886" y="2588654"/>
            <a:ext cx="5731981" cy="4108359"/>
          </a:xfrm>
        </p:spPr>
        <p:txBody>
          <a:bodyPr>
            <a:normAutofit/>
          </a:bodyPr>
          <a:lstStyle/>
          <a:p>
            <a:pPr algn="just"/>
            <a:r>
              <a:rPr lang="es-MX" dirty="0" smtClean="0"/>
              <a:t>La </a:t>
            </a:r>
            <a:r>
              <a:rPr lang="es-MX" dirty="0"/>
              <a:t>práctica debe ser modificada en base a los fundamentos de un nuevo tipo de práctica </a:t>
            </a:r>
            <a:r>
              <a:rPr lang="es-MX" dirty="0" smtClean="0"/>
              <a:t>probada, comprobada y acreditada </a:t>
            </a:r>
            <a:r>
              <a:rPr lang="es-MX" dirty="0"/>
              <a:t>por las autoridades académicas de la </a:t>
            </a:r>
            <a:r>
              <a:rPr lang="es-MX" dirty="0" smtClean="0"/>
              <a:t>institución debido </a:t>
            </a:r>
            <a:r>
              <a:rPr lang="es-MX" dirty="0"/>
              <a:t>que </a:t>
            </a:r>
            <a:r>
              <a:rPr lang="es-MX" dirty="0" smtClean="0"/>
              <a:t>con seguridad contribuirá </a:t>
            </a:r>
            <a:r>
              <a:rPr lang="es-MX" dirty="0"/>
              <a:t>a la mejora de la calidad de la </a:t>
            </a:r>
            <a:r>
              <a:rPr lang="es-MX" dirty="0" smtClean="0"/>
              <a:t>práctica.</a:t>
            </a:r>
            <a:endParaRPr lang="es-MX" dirty="0"/>
          </a:p>
          <a:p>
            <a:endParaRPr lang="es-MX" dirty="0"/>
          </a:p>
        </p:txBody>
      </p:sp>
      <p:pic>
        <p:nvPicPr>
          <p:cNvPr id="5" name="Imagen 4"/>
          <p:cNvPicPr>
            <a:picLocks noChangeAspect="1"/>
          </p:cNvPicPr>
          <p:nvPr/>
        </p:nvPicPr>
        <p:blipFill>
          <a:blip r:embed="rId2"/>
          <a:stretch>
            <a:fillRect/>
          </a:stretch>
        </p:blipFill>
        <p:spPr>
          <a:xfrm>
            <a:off x="1043189" y="2530698"/>
            <a:ext cx="4042276" cy="3368563"/>
          </a:xfrm>
          <a:prstGeom prst="rect">
            <a:avLst/>
          </a:prstGeom>
        </p:spPr>
      </p:pic>
    </p:spTree>
    <p:extLst>
      <p:ext uri="{BB962C8B-B14F-4D97-AF65-F5344CB8AC3E}">
        <p14:creationId xmlns:p14="http://schemas.microsoft.com/office/powerpoint/2010/main" val="6380789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p:cNvSpPr>
            <a:spLocks noGrp="1"/>
          </p:cNvSpPr>
          <p:nvPr>
            <p:ph type="title"/>
          </p:nvPr>
        </p:nvSpPr>
        <p:spPr>
          <a:xfrm>
            <a:off x="1300766" y="1764407"/>
            <a:ext cx="9665593" cy="3837903"/>
          </a:xfrm>
          <a:solidFill>
            <a:srgbClr val="CCFF33"/>
          </a:solidFill>
          <a:effectLst>
            <a:innerShdw blurRad="114300">
              <a:prstClr val="black"/>
            </a:innerShdw>
          </a:effectLst>
        </p:spPr>
        <p:txBody>
          <a:bodyPr>
            <a:normAutofit/>
          </a:bodyPr>
          <a:lstStyle/>
          <a:p>
            <a:pPr algn="ctr"/>
            <a:r>
              <a:rPr lang="es-MX" b="1" dirty="0" smtClean="0">
                <a:solidFill>
                  <a:schemeClr val="accent2"/>
                </a:solidFill>
              </a:rPr>
              <a:t>¿Cómo aprovechar las </a:t>
            </a:r>
            <a:r>
              <a:rPr lang="es-MX" b="1" dirty="0">
                <a:solidFill>
                  <a:schemeClr val="accent2"/>
                </a:solidFill>
              </a:rPr>
              <a:t>plataformas tecnológicas </a:t>
            </a:r>
            <a:r>
              <a:rPr lang="es-MX" b="1" dirty="0" smtClean="0">
                <a:solidFill>
                  <a:schemeClr val="accent2"/>
                </a:solidFill>
              </a:rPr>
              <a:t>para </a:t>
            </a:r>
            <a:r>
              <a:rPr lang="es-MX" b="1" dirty="0">
                <a:solidFill>
                  <a:schemeClr val="accent2"/>
                </a:solidFill>
              </a:rPr>
              <a:t>la ejecución </a:t>
            </a:r>
            <a:r>
              <a:rPr lang="es-MX" b="1" dirty="0" smtClean="0">
                <a:solidFill>
                  <a:schemeClr val="accent2"/>
                </a:solidFill>
              </a:rPr>
              <a:t>del plan </a:t>
            </a:r>
            <a:r>
              <a:rPr lang="es-MX" b="1" dirty="0">
                <a:solidFill>
                  <a:schemeClr val="accent2"/>
                </a:solidFill>
              </a:rPr>
              <a:t>de acción? </a:t>
            </a:r>
            <a:endParaRPr lang="es-MX" dirty="0">
              <a:solidFill>
                <a:schemeClr val="accent2"/>
              </a:solidFill>
            </a:endParaRPr>
          </a:p>
        </p:txBody>
      </p:sp>
    </p:spTree>
    <p:extLst>
      <p:ext uri="{BB962C8B-B14F-4D97-AF65-F5344CB8AC3E}">
        <p14:creationId xmlns:p14="http://schemas.microsoft.com/office/powerpoint/2010/main" val="4333244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p:cNvSpPr>
            <a:spLocks noGrp="1"/>
          </p:cNvSpPr>
          <p:nvPr>
            <p:ph idx="1"/>
          </p:nvPr>
        </p:nvSpPr>
        <p:spPr>
          <a:xfrm>
            <a:off x="715293" y="1651070"/>
            <a:ext cx="10753725" cy="3766185"/>
          </a:xfrm>
          <a:solidFill>
            <a:schemeClr val="accent4">
              <a:lumMod val="60000"/>
              <a:lumOff val="40000"/>
            </a:schemeClr>
          </a:solidFill>
          <a:effectLst>
            <a:innerShdw blurRad="114300">
              <a:prstClr val="black"/>
            </a:innerShdw>
          </a:effectLst>
        </p:spPr>
        <p:txBody>
          <a:bodyPr>
            <a:noAutofit/>
          </a:bodyPr>
          <a:lstStyle/>
          <a:p>
            <a:pPr>
              <a:buFont typeface="Arial" panose="020B0604020202020204" pitchFamily="34" charset="0"/>
              <a:buChar char="•"/>
            </a:pPr>
            <a:r>
              <a:rPr lang="es-MX" sz="3600" dirty="0" smtClean="0">
                <a:solidFill>
                  <a:srgbClr val="0070C0"/>
                </a:solidFill>
                <a:latin typeface="Aparajita" panose="020B0604020202020204" pitchFamily="34" charset="0"/>
                <a:cs typeface="Aparajita" panose="020B0604020202020204" pitchFamily="34" charset="0"/>
              </a:rPr>
              <a:t>Facilitan las interacciones en el </a:t>
            </a:r>
            <a:r>
              <a:rPr lang="es-MX" sz="3600" dirty="0">
                <a:solidFill>
                  <a:srgbClr val="0070C0"/>
                </a:solidFill>
                <a:latin typeface="Aparajita" panose="020B0604020202020204" pitchFamily="34" charset="0"/>
                <a:cs typeface="Aparajita" panose="020B0604020202020204" pitchFamily="34" charset="0"/>
              </a:rPr>
              <a:t>desarrollo de un </a:t>
            </a:r>
            <a:r>
              <a:rPr lang="es-MX" sz="3600" dirty="0" smtClean="0">
                <a:solidFill>
                  <a:srgbClr val="0070C0"/>
                </a:solidFill>
                <a:latin typeface="Aparajita" panose="020B0604020202020204" pitchFamily="34" charset="0"/>
                <a:cs typeface="Aparajita" panose="020B0604020202020204" pitchFamily="34" charset="0"/>
              </a:rPr>
              <a:t>proyecto por ser abierto a todos los participantes.</a:t>
            </a:r>
          </a:p>
          <a:p>
            <a:pPr>
              <a:buFont typeface="Arial" panose="020B0604020202020204" pitchFamily="34" charset="0"/>
              <a:buChar char="•"/>
            </a:pPr>
            <a:r>
              <a:rPr lang="es-MX" sz="3600" dirty="0" smtClean="0">
                <a:solidFill>
                  <a:srgbClr val="0070C0"/>
                </a:solidFill>
                <a:latin typeface="Aparajita" panose="020B0604020202020204" pitchFamily="34" charset="0"/>
                <a:cs typeface="Aparajita" panose="020B0604020202020204" pitchFamily="34" charset="0"/>
              </a:rPr>
              <a:t>Permiten realizar aportaciones de </a:t>
            </a:r>
            <a:r>
              <a:rPr lang="es-MX" sz="3600" dirty="0">
                <a:solidFill>
                  <a:srgbClr val="0070C0"/>
                </a:solidFill>
                <a:latin typeface="Aparajita" panose="020B0604020202020204" pitchFamily="34" charset="0"/>
                <a:cs typeface="Aparajita" panose="020B0604020202020204" pitchFamily="34" charset="0"/>
              </a:rPr>
              <a:t>forma </a:t>
            </a:r>
            <a:r>
              <a:rPr lang="es-MX" sz="3600" dirty="0" smtClean="0">
                <a:solidFill>
                  <a:srgbClr val="0070C0"/>
                </a:solidFill>
                <a:latin typeface="Aparajita" panose="020B0604020202020204" pitchFamily="34" charset="0"/>
                <a:cs typeface="Aparajita" panose="020B0604020202020204" pitchFamily="34" charset="0"/>
              </a:rPr>
              <a:t>asincrónica.</a:t>
            </a:r>
          </a:p>
          <a:p>
            <a:pPr>
              <a:buFont typeface="Arial" panose="020B0604020202020204" pitchFamily="34" charset="0"/>
              <a:buChar char="•"/>
            </a:pPr>
            <a:r>
              <a:rPr lang="es-MX" sz="3600" dirty="0" smtClean="0">
                <a:solidFill>
                  <a:srgbClr val="0070C0"/>
                </a:solidFill>
                <a:latin typeface="Aparajita" panose="020B0604020202020204" pitchFamily="34" charset="0"/>
                <a:cs typeface="Aparajita" panose="020B0604020202020204" pitchFamily="34" charset="0"/>
              </a:rPr>
              <a:t>Permiten el registro de cada </a:t>
            </a:r>
            <a:r>
              <a:rPr lang="es-MX" sz="3600" dirty="0">
                <a:solidFill>
                  <a:srgbClr val="0070C0"/>
                </a:solidFill>
                <a:latin typeface="Aparajita" panose="020B0604020202020204" pitchFamily="34" charset="0"/>
                <a:cs typeface="Aparajita" panose="020B0604020202020204" pitchFamily="34" charset="0"/>
              </a:rPr>
              <a:t>una de las acciones </a:t>
            </a:r>
            <a:r>
              <a:rPr lang="es-MX" sz="3600" dirty="0" smtClean="0">
                <a:solidFill>
                  <a:srgbClr val="0070C0"/>
                </a:solidFill>
                <a:latin typeface="Aparajita" panose="020B0604020202020204" pitchFamily="34" charset="0"/>
                <a:cs typeface="Aparajita" panose="020B0604020202020204" pitchFamily="34" charset="0"/>
              </a:rPr>
              <a:t>realizadas facilitando </a:t>
            </a:r>
            <a:r>
              <a:rPr lang="es-MX" sz="3600" dirty="0">
                <a:solidFill>
                  <a:srgbClr val="0070C0"/>
                </a:solidFill>
                <a:latin typeface="Aparajita" panose="020B0604020202020204" pitchFamily="34" charset="0"/>
                <a:cs typeface="Aparajita" panose="020B0604020202020204" pitchFamily="34" charset="0"/>
              </a:rPr>
              <a:t>su construcción y recuperación para hacer los análisis </a:t>
            </a:r>
            <a:r>
              <a:rPr lang="es-MX" sz="3600" dirty="0" smtClean="0">
                <a:solidFill>
                  <a:srgbClr val="0070C0"/>
                </a:solidFill>
                <a:latin typeface="Aparajita" panose="020B0604020202020204" pitchFamily="34" charset="0"/>
                <a:cs typeface="Aparajita" panose="020B0604020202020204" pitchFamily="34" charset="0"/>
              </a:rPr>
              <a:t>correspondientes.</a:t>
            </a:r>
          </a:p>
          <a:p>
            <a:pPr>
              <a:buFont typeface="Arial" panose="020B0604020202020204" pitchFamily="34" charset="0"/>
              <a:buChar char="•"/>
            </a:pPr>
            <a:r>
              <a:rPr lang="es-MX" sz="3600" dirty="0" smtClean="0">
                <a:solidFill>
                  <a:srgbClr val="0070C0"/>
                </a:solidFill>
                <a:latin typeface="Aparajita" panose="020B0604020202020204" pitchFamily="34" charset="0"/>
                <a:cs typeface="Aparajita" panose="020B0604020202020204" pitchFamily="34" charset="0"/>
              </a:rPr>
              <a:t>Se convierten en un espacio de evidencias </a:t>
            </a:r>
            <a:r>
              <a:rPr lang="es-MX" sz="3600" dirty="0">
                <a:solidFill>
                  <a:srgbClr val="0070C0"/>
                </a:solidFill>
                <a:latin typeface="Aparajita" panose="020B0604020202020204" pitchFamily="34" charset="0"/>
                <a:cs typeface="Aparajita" panose="020B0604020202020204" pitchFamily="34" charset="0"/>
              </a:rPr>
              <a:t>del desarrollo del proyecto.</a:t>
            </a:r>
          </a:p>
          <a:p>
            <a:endParaRPr lang="es-MX" sz="3200" dirty="0"/>
          </a:p>
        </p:txBody>
      </p:sp>
    </p:spTree>
    <p:extLst>
      <p:ext uri="{BB962C8B-B14F-4D97-AF65-F5344CB8AC3E}">
        <p14:creationId xmlns:p14="http://schemas.microsoft.com/office/powerpoint/2010/main" val="23028514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p:cNvSpPr>
            <a:spLocks noGrp="1"/>
          </p:cNvSpPr>
          <p:nvPr>
            <p:ph idx="1"/>
          </p:nvPr>
        </p:nvSpPr>
        <p:spPr>
          <a:xfrm>
            <a:off x="676656" y="2011680"/>
            <a:ext cx="10753725" cy="4363362"/>
          </a:xfrm>
          <a:solidFill>
            <a:schemeClr val="accent6">
              <a:lumMod val="40000"/>
              <a:lumOff val="60000"/>
            </a:schemeClr>
          </a:solidFill>
          <a:effectLst>
            <a:innerShdw blurRad="114300">
              <a:prstClr val="black"/>
            </a:innerShdw>
          </a:effectLst>
        </p:spPr>
        <p:txBody>
          <a:bodyPr>
            <a:noAutofit/>
          </a:bodyPr>
          <a:lstStyle/>
          <a:p>
            <a:pPr algn="just"/>
            <a:r>
              <a:rPr lang="es-MX" sz="3200" i="1" dirty="0" smtClean="0">
                <a:solidFill>
                  <a:srgbClr val="0070C0"/>
                </a:solidFill>
                <a:latin typeface="Aparajita" panose="020B0604020202020204" pitchFamily="34" charset="0"/>
                <a:cs typeface="Aparajita" panose="020B0604020202020204" pitchFamily="34" charset="0"/>
              </a:rPr>
              <a:t>1. Un </a:t>
            </a:r>
            <a:r>
              <a:rPr lang="es-MX" sz="3200" i="1" dirty="0">
                <a:solidFill>
                  <a:srgbClr val="0070C0"/>
                </a:solidFill>
                <a:latin typeface="Aparajita" panose="020B0604020202020204" pitchFamily="34" charset="0"/>
                <a:cs typeface="Aparajita" panose="020B0604020202020204" pitchFamily="34" charset="0"/>
              </a:rPr>
              <a:t>foro en plataforma </a:t>
            </a:r>
            <a:r>
              <a:rPr lang="es-MX" sz="3200" i="1" dirty="0" err="1" smtClean="0">
                <a:solidFill>
                  <a:srgbClr val="0070C0"/>
                </a:solidFill>
                <a:latin typeface="Aparajita" panose="020B0604020202020204" pitchFamily="34" charset="0"/>
                <a:cs typeface="Aparajita" panose="020B0604020202020204" pitchFamily="34" charset="0"/>
              </a:rPr>
              <a:t>Moodle</a:t>
            </a:r>
            <a:r>
              <a:rPr lang="es-MX" sz="3200" i="1" dirty="0" smtClean="0">
                <a:solidFill>
                  <a:srgbClr val="0070C0"/>
                </a:solidFill>
                <a:latin typeface="Aparajita" panose="020B0604020202020204" pitchFamily="34" charset="0"/>
                <a:cs typeface="Aparajita" panose="020B0604020202020204" pitchFamily="34" charset="0"/>
              </a:rPr>
              <a:t>:</a:t>
            </a:r>
            <a:r>
              <a:rPr lang="es-MX" sz="3200" dirty="0" smtClean="0">
                <a:solidFill>
                  <a:srgbClr val="0070C0"/>
                </a:solidFill>
                <a:latin typeface="Aparajita" panose="020B0604020202020204" pitchFamily="34" charset="0"/>
                <a:cs typeface="Aparajita" panose="020B0604020202020204" pitchFamily="34" charset="0"/>
              </a:rPr>
              <a:t> es un espacio formal en el que se pueden </a:t>
            </a:r>
            <a:r>
              <a:rPr lang="es-MX" sz="3200" dirty="0">
                <a:solidFill>
                  <a:srgbClr val="0070C0"/>
                </a:solidFill>
                <a:latin typeface="Aparajita" panose="020B0604020202020204" pitchFamily="34" charset="0"/>
                <a:cs typeface="Aparajita" panose="020B0604020202020204" pitchFamily="34" charset="0"/>
              </a:rPr>
              <a:t>discutir </a:t>
            </a:r>
            <a:r>
              <a:rPr lang="es-MX" sz="3200" dirty="0" smtClean="0">
                <a:solidFill>
                  <a:srgbClr val="0070C0"/>
                </a:solidFill>
                <a:latin typeface="Aparajita" panose="020B0604020202020204" pitchFamily="34" charset="0"/>
                <a:cs typeface="Aparajita" panose="020B0604020202020204" pitchFamily="34" charset="0"/>
              </a:rPr>
              <a:t>acciones para llevar a cabo el proyecto</a:t>
            </a:r>
            <a:r>
              <a:rPr lang="es-MX" sz="3200" dirty="0">
                <a:solidFill>
                  <a:srgbClr val="0070C0"/>
                </a:solidFill>
                <a:latin typeface="Aparajita" panose="020B0604020202020204" pitchFamily="34" charset="0"/>
                <a:cs typeface="Aparajita" panose="020B0604020202020204" pitchFamily="34" charset="0"/>
              </a:rPr>
              <a:t>, </a:t>
            </a:r>
            <a:r>
              <a:rPr lang="es-MX" sz="3200" dirty="0" smtClean="0">
                <a:solidFill>
                  <a:srgbClr val="0070C0"/>
                </a:solidFill>
                <a:latin typeface="Aparajita" panose="020B0604020202020204" pitchFamily="34" charset="0"/>
                <a:cs typeface="Aparajita" panose="020B0604020202020204" pitchFamily="34" charset="0"/>
              </a:rPr>
              <a:t>dar seguimiento y tomar decisiones y </a:t>
            </a:r>
            <a:r>
              <a:rPr lang="es-MX" sz="3200" dirty="0">
                <a:solidFill>
                  <a:srgbClr val="0070C0"/>
                </a:solidFill>
                <a:latin typeface="Aparajita" panose="020B0604020202020204" pitchFamily="34" charset="0"/>
                <a:cs typeface="Aparajita" panose="020B0604020202020204" pitchFamily="34" charset="0"/>
              </a:rPr>
              <a:t>acuerdos, subir archivos de registro de actividades, mostrar </a:t>
            </a:r>
            <a:r>
              <a:rPr lang="es-MX" sz="3200" dirty="0" smtClean="0">
                <a:solidFill>
                  <a:srgbClr val="0070C0"/>
                </a:solidFill>
                <a:latin typeface="Aparajita" panose="020B0604020202020204" pitchFamily="34" charset="0"/>
                <a:cs typeface="Aparajita" panose="020B0604020202020204" pitchFamily="34" charset="0"/>
              </a:rPr>
              <a:t>presentaciones, </a:t>
            </a:r>
            <a:r>
              <a:rPr lang="es-MX" sz="3200" dirty="0">
                <a:solidFill>
                  <a:srgbClr val="0070C0"/>
                </a:solidFill>
                <a:latin typeface="Aparajita" panose="020B0604020202020204" pitchFamily="34" charset="0"/>
                <a:cs typeface="Aparajita" panose="020B0604020202020204" pitchFamily="34" charset="0"/>
              </a:rPr>
              <a:t>compartir páginas web con información relevante, además de que la mayoría ya tiene experiencia en su </a:t>
            </a:r>
            <a:r>
              <a:rPr lang="es-MX" sz="3200" dirty="0" smtClean="0">
                <a:solidFill>
                  <a:srgbClr val="0070C0"/>
                </a:solidFill>
                <a:latin typeface="Aparajita" panose="020B0604020202020204" pitchFamily="34" charset="0"/>
                <a:cs typeface="Aparajita" panose="020B0604020202020204" pitchFamily="34" charset="0"/>
              </a:rPr>
              <a:t>uso.</a:t>
            </a:r>
          </a:p>
          <a:p>
            <a:pPr algn="just"/>
            <a:r>
              <a:rPr lang="es-MX" sz="3200" dirty="0" smtClean="0">
                <a:solidFill>
                  <a:srgbClr val="0070C0"/>
                </a:solidFill>
                <a:latin typeface="Aparajita" panose="020B0604020202020204" pitchFamily="34" charset="0"/>
                <a:cs typeface="Aparajita" panose="020B0604020202020204" pitchFamily="34" charset="0"/>
              </a:rPr>
              <a:t>2. </a:t>
            </a:r>
            <a:r>
              <a:rPr lang="es-MX" sz="3200" i="1" dirty="0">
                <a:solidFill>
                  <a:srgbClr val="0070C0"/>
                </a:solidFill>
                <a:latin typeface="Aparajita" panose="020B0604020202020204" pitchFamily="34" charset="0"/>
                <a:cs typeface="Aparajita" panose="020B0604020202020204" pitchFamily="34" charset="0"/>
              </a:rPr>
              <a:t>U</a:t>
            </a:r>
            <a:r>
              <a:rPr lang="es-MX" sz="3200" i="1" dirty="0" smtClean="0">
                <a:solidFill>
                  <a:srgbClr val="0070C0"/>
                </a:solidFill>
                <a:latin typeface="Aparajita" panose="020B0604020202020204" pitchFamily="34" charset="0"/>
                <a:cs typeface="Aparajita" panose="020B0604020202020204" pitchFamily="34" charset="0"/>
              </a:rPr>
              <a:t>n </a:t>
            </a:r>
            <a:r>
              <a:rPr lang="es-MX" sz="3200" i="1" dirty="0">
                <a:solidFill>
                  <a:srgbClr val="0070C0"/>
                </a:solidFill>
                <a:latin typeface="Aparajita" panose="020B0604020202020204" pitchFamily="34" charset="0"/>
                <a:cs typeface="Aparajita" panose="020B0604020202020204" pitchFamily="34" charset="0"/>
              </a:rPr>
              <a:t>grupo de </a:t>
            </a:r>
            <a:r>
              <a:rPr lang="es-MX" sz="3200" i="1" dirty="0" smtClean="0">
                <a:solidFill>
                  <a:srgbClr val="0070C0"/>
                </a:solidFill>
                <a:latin typeface="Aparajita" panose="020B0604020202020204" pitchFamily="34" charset="0"/>
                <a:cs typeface="Aparajita" panose="020B0604020202020204" pitchFamily="34" charset="0"/>
              </a:rPr>
              <a:t>Facebook</a:t>
            </a:r>
            <a:r>
              <a:rPr lang="es-MX" sz="3200" dirty="0" smtClean="0">
                <a:solidFill>
                  <a:srgbClr val="0070C0"/>
                </a:solidFill>
                <a:latin typeface="Aparajita" panose="020B0604020202020204" pitchFamily="34" charset="0"/>
                <a:cs typeface="Aparajita" panose="020B0604020202020204" pitchFamily="34" charset="0"/>
              </a:rPr>
              <a:t>, aquí </a:t>
            </a:r>
            <a:r>
              <a:rPr lang="es-MX" sz="3200" dirty="0">
                <a:solidFill>
                  <a:srgbClr val="0070C0"/>
                </a:solidFill>
                <a:latin typeface="Aparajita" panose="020B0604020202020204" pitchFamily="34" charset="0"/>
                <a:cs typeface="Aparajita" panose="020B0604020202020204" pitchFamily="34" charset="0"/>
              </a:rPr>
              <a:t>se pueden compartir archivos, imágenes, direcciones de páginas web, </a:t>
            </a:r>
            <a:r>
              <a:rPr lang="es-MX" sz="3200" dirty="0" smtClean="0">
                <a:solidFill>
                  <a:srgbClr val="0070C0"/>
                </a:solidFill>
                <a:latin typeface="Aparajita" panose="020B0604020202020204" pitchFamily="34" charset="0"/>
                <a:cs typeface="Aparajita" panose="020B0604020202020204" pitchFamily="34" charset="0"/>
              </a:rPr>
              <a:t>discutir, </a:t>
            </a:r>
            <a:r>
              <a:rPr lang="es-MX" sz="3200" dirty="0">
                <a:solidFill>
                  <a:srgbClr val="0070C0"/>
                </a:solidFill>
                <a:latin typeface="Aparajita" panose="020B0604020202020204" pitchFamily="34" charset="0"/>
                <a:cs typeface="Aparajita" panose="020B0604020202020204" pitchFamily="34" charset="0"/>
              </a:rPr>
              <a:t>acordar, </a:t>
            </a:r>
            <a:r>
              <a:rPr lang="es-MX" sz="3200" dirty="0" smtClean="0">
                <a:solidFill>
                  <a:srgbClr val="0070C0"/>
                </a:solidFill>
                <a:latin typeface="Aparajita" panose="020B0604020202020204" pitchFamily="34" charset="0"/>
                <a:cs typeface="Aparajita" panose="020B0604020202020204" pitchFamily="34" charset="0"/>
              </a:rPr>
              <a:t>todos </a:t>
            </a:r>
            <a:r>
              <a:rPr lang="es-MX" sz="3200" dirty="0">
                <a:solidFill>
                  <a:srgbClr val="0070C0"/>
                </a:solidFill>
                <a:latin typeface="Aparajita" panose="020B0604020202020204" pitchFamily="34" charset="0"/>
                <a:cs typeface="Aparajita" panose="020B0604020202020204" pitchFamily="34" charset="0"/>
              </a:rPr>
              <a:t>los docentes del centro </a:t>
            </a:r>
            <a:r>
              <a:rPr lang="es-MX" sz="3200" dirty="0" smtClean="0">
                <a:solidFill>
                  <a:srgbClr val="0070C0"/>
                </a:solidFill>
                <a:latin typeface="Aparajita" panose="020B0604020202020204" pitchFamily="34" charset="0"/>
                <a:cs typeface="Aparajita" panose="020B0604020202020204" pitchFamily="34" charset="0"/>
              </a:rPr>
              <a:t>cuentan con experiencia en </a:t>
            </a:r>
            <a:r>
              <a:rPr lang="es-MX" sz="3200" dirty="0">
                <a:solidFill>
                  <a:srgbClr val="0070C0"/>
                </a:solidFill>
                <a:latin typeface="Aparajita" panose="020B0604020202020204" pitchFamily="34" charset="0"/>
                <a:cs typeface="Aparajita" panose="020B0604020202020204" pitchFamily="34" charset="0"/>
              </a:rPr>
              <a:t>el manejo de esta herramienta además de que ofrece mayor oportunidad en el flujo de la información, pues casi siempre están conectados.</a:t>
            </a:r>
          </a:p>
          <a:p>
            <a:endParaRPr lang="es-MX" sz="2000" dirty="0"/>
          </a:p>
        </p:txBody>
      </p:sp>
      <p:sp>
        <p:nvSpPr>
          <p:cNvPr id="5" name="Título 1"/>
          <p:cNvSpPr>
            <a:spLocks noGrp="1"/>
          </p:cNvSpPr>
          <p:nvPr>
            <p:ph type="title"/>
          </p:nvPr>
        </p:nvSpPr>
        <p:spPr>
          <a:xfrm>
            <a:off x="2459865" y="499533"/>
            <a:ext cx="6832241" cy="1658198"/>
          </a:xfrm>
        </p:spPr>
        <p:txBody>
          <a:bodyPr/>
          <a:lstStyle/>
          <a:p>
            <a:pPr algn="ctr"/>
            <a:r>
              <a:rPr lang="es-MX" b="1" dirty="0">
                <a:solidFill>
                  <a:schemeClr val="accent2"/>
                </a:solidFill>
              </a:rPr>
              <a:t>¿Cuáles usar? ¿Por qué? </a:t>
            </a:r>
            <a:endParaRPr lang="es-MX" dirty="0"/>
          </a:p>
        </p:txBody>
      </p:sp>
    </p:spTree>
    <p:extLst>
      <p:ext uri="{BB962C8B-B14F-4D97-AF65-F5344CB8AC3E}">
        <p14:creationId xmlns:p14="http://schemas.microsoft.com/office/powerpoint/2010/main" val="18472311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811369" y="770467"/>
            <a:ext cx="10574435" cy="1148485"/>
          </a:xfrm>
        </p:spPr>
        <p:txBody>
          <a:bodyPr/>
          <a:lstStyle/>
          <a:p>
            <a:pPr algn="ctr"/>
            <a:r>
              <a:rPr lang="es-MX" sz="6600" b="1" i="1" dirty="0" smtClean="0">
                <a:solidFill>
                  <a:srgbClr val="CCFF33"/>
                </a:solidFill>
              </a:rPr>
              <a:t>REFERENCIAS BIBLIOGRÁFCAS</a:t>
            </a:r>
            <a:endParaRPr lang="es-MX" sz="6600" b="1" i="1" dirty="0">
              <a:solidFill>
                <a:srgbClr val="CCFF33"/>
              </a:solidFill>
            </a:endParaRPr>
          </a:p>
        </p:txBody>
      </p:sp>
      <p:sp>
        <p:nvSpPr>
          <p:cNvPr id="3" name="Subtítulo 2"/>
          <p:cNvSpPr>
            <a:spLocks noGrp="1"/>
          </p:cNvSpPr>
          <p:nvPr>
            <p:ph type="subTitle" idx="1"/>
          </p:nvPr>
        </p:nvSpPr>
        <p:spPr>
          <a:xfrm>
            <a:off x="695459" y="2305318"/>
            <a:ext cx="10690345" cy="3721995"/>
          </a:xfrm>
          <a:solidFill>
            <a:srgbClr val="CCFF33"/>
          </a:solidFill>
          <a:effectLst>
            <a:innerShdw blurRad="114300">
              <a:prstClr val="black"/>
            </a:innerShdw>
          </a:effectLst>
        </p:spPr>
        <p:txBody>
          <a:bodyPr>
            <a:normAutofit fontScale="62500" lnSpcReduction="20000"/>
          </a:bodyPr>
          <a:lstStyle/>
          <a:p>
            <a:pPr marL="457200" indent="-457200">
              <a:buFont typeface="Arial" panose="020B0604020202020204" pitchFamily="34" charset="0"/>
              <a:buChar char="•"/>
            </a:pPr>
            <a:r>
              <a:rPr lang="es-MX" dirty="0"/>
              <a:t>Cabero, J. (2007). Comunidades virtuales para el aprendizaje. Su utilización en la enseñanza. Revista de Tecnología de Información y Comunicación en Educación. Consultado en: </a:t>
            </a:r>
            <a:r>
              <a:rPr lang="es-MX" dirty="0" smtClean="0">
                <a:solidFill>
                  <a:srgbClr val="0070C0"/>
                </a:solidFill>
                <a:hlinkClick r:id="rId2"/>
              </a:rPr>
              <a:t>http://servicio.bc.uc.edu.ve/educacion/eduweb/vol1n1/art1.pdf</a:t>
            </a:r>
            <a:endParaRPr lang="es-MX" dirty="0" smtClean="0">
              <a:solidFill>
                <a:srgbClr val="0070C0"/>
              </a:solidFill>
            </a:endParaRPr>
          </a:p>
          <a:p>
            <a:pPr marL="457200" indent="-457200">
              <a:buFont typeface="Arial" panose="020B0604020202020204" pitchFamily="34" charset="0"/>
              <a:buChar char="•"/>
            </a:pPr>
            <a:endParaRPr lang="es-MX" dirty="0">
              <a:solidFill>
                <a:srgbClr val="0070C0"/>
              </a:solidFill>
            </a:endParaRPr>
          </a:p>
          <a:p>
            <a:pPr marL="457200" indent="-457200" algn="just">
              <a:buFont typeface="Arial" panose="020B0604020202020204" pitchFamily="34" charset="0"/>
              <a:buChar char="•"/>
            </a:pPr>
            <a:r>
              <a:rPr lang="es-MX" dirty="0" smtClean="0"/>
              <a:t>FIERRO</a:t>
            </a:r>
            <a:r>
              <a:rPr lang="es-MX" dirty="0"/>
              <a:t>, Cecilia (1998) </a:t>
            </a:r>
            <a:r>
              <a:rPr lang="es-MX" i="1" dirty="0"/>
              <a:t>Más </a:t>
            </a:r>
            <a:r>
              <a:rPr lang="es-MX" i="1" dirty="0" smtClean="0"/>
              <a:t>allá </a:t>
            </a:r>
            <a:r>
              <a:rPr lang="es-MX" i="1" dirty="0"/>
              <a:t>del Salón de Clases. La investigación participativa aplicada al mejoramiento de la práctica docente.</a:t>
            </a:r>
            <a:r>
              <a:rPr lang="es-MX" dirty="0"/>
              <a:t> México, Centro de Estudios Educativos</a:t>
            </a:r>
            <a:r>
              <a:rPr lang="es-MX" dirty="0" smtClean="0"/>
              <a:t>.</a:t>
            </a:r>
          </a:p>
          <a:p>
            <a:pPr marL="457200" indent="-457200" algn="just">
              <a:buFont typeface="Arial" panose="020B0604020202020204" pitchFamily="34" charset="0"/>
              <a:buChar char="•"/>
            </a:pPr>
            <a:endParaRPr lang="es-MX" dirty="0"/>
          </a:p>
          <a:p>
            <a:pPr marL="457200" indent="-457200" algn="just">
              <a:buFont typeface="Arial" panose="020B0604020202020204" pitchFamily="34" charset="0"/>
              <a:buChar char="•"/>
            </a:pPr>
            <a:r>
              <a:rPr lang="es-MX" dirty="0"/>
              <a:t>Latorre, Antonio. (2007). La investigación – acción: Conocer y cambiar la práctica educativa. Barcelona, España: </a:t>
            </a:r>
            <a:r>
              <a:rPr lang="es-MX" dirty="0" err="1"/>
              <a:t>Graó</a:t>
            </a:r>
            <a:r>
              <a:rPr lang="es-MX" dirty="0"/>
              <a:t>. </a:t>
            </a:r>
            <a:r>
              <a:rPr lang="es-MX" dirty="0" err="1"/>
              <a:t>Pp</a:t>
            </a:r>
            <a:r>
              <a:rPr lang="es-MX" dirty="0"/>
              <a:t>, 23-46</a:t>
            </a:r>
            <a:r>
              <a:rPr lang="es-MX" dirty="0" smtClean="0"/>
              <a:t>.</a:t>
            </a:r>
          </a:p>
          <a:p>
            <a:pPr marL="457200" indent="-457200" algn="just">
              <a:buFont typeface="Arial" panose="020B0604020202020204" pitchFamily="34" charset="0"/>
              <a:buChar char="•"/>
            </a:pPr>
            <a:endParaRPr lang="es-MX" dirty="0"/>
          </a:p>
          <a:p>
            <a:pPr marL="457200" indent="-457200">
              <a:buFont typeface="Arial" panose="020B0604020202020204" pitchFamily="34" charset="0"/>
              <a:buChar char="•"/>
            </a:pPr>
            <a:r>
              <a:rPr lang="es-MX" dirty="0"/>
              <a:t>Torres, S. y Ortega, J. A. (2003). Indicadores de calidad en las plataformas de formación virtual: una aproximación sistemática. Publicación en línea </a:t>
            </a:r>
            <a:r>
              <a:rPr lang="es-MX" dirty="0" err="1"/>
              <a:t>Étic@net</a:t>
            </a:r>
            <a:r>
              <a:rPr lang="es-MX" dirty="0"/>
              <a:t>. No. 1. </a:t>
            </a:r>
            <a:r>
              <a:rPr lang="es-MX" dirty="0" err="1"/>
              <a:t>En:</a:t>
            </a:r>
            <a:r>
              <a:rPr lang="es-MX" dirty="0" err="1">
                <a:hlinkClick r:id="rId3"/>
              </a:rPr>
              <a:t>http</a:t>
            </a:r>
            <a:r>
              <a:rPr lang="es-MX" dirty="0">
                <a:hlinkClick r:id="rId3"/>
              </a:rPr>
              <a:t>://www.ugr.es/~sevimeco/revistaeticanet/Numero1/Articulos/Calidade.pdf</a:t>
            </a:r>
            <a:endParaRPr lang="es-MX" dirty="0"/>
          </a:p>
          <a:p>
            <a:endParaRPr lang="es-MX" dirty="0"/>
          </a:p>
        </p:txBody>
      </p:sp>
    </p:spTree>
    <p:extLst>
      <p:ext uri="{BB962C8B-B14F-4D97-AF65-F5344CB8AC3E}">
        <p14:creationId xmlns:p14="http://schemas.microsoft.com/office/powerpoint/2010/main" val="34937305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03504" y="399241"/>
            <a:ext cx="10782300" cy="1803043"/>
          </a:xfrm>
        </p:spPr>
        <p:txBody>
          <a:bodyPr/>
          <a:lstStyle/>
          <a:p>
            <a:pPr algn="ctr"/>
            <a:r>
              <a:rPr lang="es-MX" sz="6600" b="1" dirty="0" smtClean="0"/>
              <a:t> </a:t>
            </a:r>
            <a:r>
              <a:rPr lang="es-MX" sz="6000" b="1" dirty="0">
                <a:solidFill>
                  <a:srgbClr val="66FFFF"/>
                </a:solidFill>
              </a:rPr>
              <a:t>¿Para qué trabajar con mis colegas profesores del centro educativo?</a:t>
            </a:r>
            <a:endParaRPr lang="es-MX" sz="6000" b="1" i="1" dirty="0">
              <a:solidFill>
                <a:srgbClr val="66FFFF"/>
              </a:solidFill>
            </a:endParaRPr>
          </a:p>
        </p:txBody>
      </p:sp>
      <p:sp>
        <p:nvSpPr>
          <p:cNvPr id="3" name="Subtítulo 2"/>
          <p:cNvSpPr>
            <a:spLocks noGrp="1"/>
          </p:cNvSpPr>
          <p:nvPr>
            <p:ph type="subTitle" idx="1"/>
          </p:nvPr>
        </p:nvSpPr>
        <p:spPr>
          <a:xfrm>
            <a:off x="1390918" y="2369713"/>
            <a:ext cx="9337183" cy="3902299"/>
          </a:xfrm>
          <a:solidFill>
            <a:schemeClr val="accent1">
              <a:lumMod val="60000"/>
              <a:lumOff val="40000"/>
            </a:schemeClr>
          </a:solidFill>
          <a:effectLst>
            <a:innerShdw blurRad="114300">
              <a:prstClr val="black"/>
            </a:innerShdw>
          </a:effectLst>
        </p:spPr>
        <p:txBody>
          <a:bodyPr>
            <a:normAutofit fontScale="85000" lnSpcReduction="10000"/>
          </a:bodyPr>
          <a:lstStyle/>
          <a:p>
            <a:pPr algn="just"/>
            <a:r>
              <a:rPr lang="es-MX" sz="4200" b="1" dirty="0" smtClean="0">
                <a:solidFill>
                  <a:schemeClr val="accent2">
                    <a:lumMod val="75000"/>
                  </a:schemeClr>
                </a:solidFill>
                <a:latin typeface="Aparajita" panose="020B0604020202020204" pitchFamily="34" charset="0"/>
                <a:cs typeface="Aparajita" panose="020B0604020202020204" pitchFamily="34" charset="0"/>
              </a:rPr>
              <a:t>En </a:t>
            </a:r>
            <a:r>
              <a:rPr lang="es-MX" sz="4200" b="1" dirty="0">
                <a:solidFill>
                  <a:schemeClr val="accent2">
                    <a:lumMod val="75000"/>
                  </a:schemeClr>
                </a:solidFill>
                <a:latin typeface="Aparajita" panose="020B0604020202020204" pitchFamily="34" charset="0"/>
                <a:cs typeface="Aparajita" panose="020B0604020202020204" pitchFamily="34" charset="0"/>
              </a:rPr>
              <a:t>el centro educativo se presentan frecuentemente situaciones que obstaculizan el logro de los objetivos curriculares, por lo que se hace necesario la búsqueda de soluciones a las problemáticas que impiden su alcance, es por esto que se hace necesario que los docentes del centro nos unamos para que en colaboración ampliemos las perspectivas de solución, especialmente partiendo de los conocimientos que cada uno posee de acuerdo al área en la que es experto.</a:t>
            </a:r>
          </a:p>
          <a:p>
            <a:pPr lvl="0"/>
            <a:endParaRPr lang="es-MX" sz="3600" dirty="0"/>
          </a:p>
          <a:p>
            <a:pPr algn="just"/>
            <a:endParaRPr lang="es-MX" sz="3400" b="1" dirty="0" smtClean="0">
              <a:solidFill>
                <a:srgbClr val="0070C0"/>
              </a:solidFill>
              <a:latin typeface="Aparajita" panose="020B0604020202020204" pitchFamily="34" charset="0"/>
              <a:cs typeface="Aparajita" panose="020B0604020202020204" pitchFamily="34" charset="0"/>
            </a:endParaRPr>
          </a:p>
          <a:p>
            <a:endParaRPr lang="es-MX" dirty="0"/>
          </a:p>
        </p:txBody>
      </p:sp>
    </p:spTree>
    <p:extLst>
      <p:ext uri="{BB962C8B-B14F-4D97-AF65-F5344CB8AC3E}">
        <p14:creationId xmlns:p14="http://schemas.microsoft.com/office/powerpoint/2010/main" val="28040111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46975" y="759853"/>
            <a:ext cx="10509160" cy="2786350"/>
          </a:xfrm>
        </p:spPr>
        <p:txBody>
          <a:bodyPr/>
          <a:lstStyle/>
          <a:p>
            <a:pPr algn="ctr"/>
            <a:r>
              <a:rPr lang="es-MX" sz="6600" b="1" i="1" dirty="0" smtClean="0">
                <a:solidFill>
                  <a:srgbClr val="66FFFF"/>
                </a:solidFill>
              </a:rPr>
              <a:t>¿</a:t>
            </a:r>
            <a:r>
              <a:rPr lang="es-MX" sz="6600" b="1" dirty="0">
                <a:solidFill>
                  <a:srgbClr val="66FFFF"/>
                </a:solidFill>
              </a:rPr>
              <a:t>Qué problema </a:t>
            </a:r>
            <a:r>
              <a:rPr lang="es-MX" sz="6600" b="1" dirty="0" smtClean="0">
                <a:solidFill>
                  <a:srgbClr val="66FFFF"/>
                </a:solidFill>
              </a:rPr>
              <a:t>se podría </a:t>
            </a:r>
            <a:r>
              <a:rPr lang="es-MX" sz="6600" b="1" dirty="0">
                <a:solidFill>
                  <a:srgbClr val="66FFFF"/>
                </a:solidFill>
              </a:rPr>
              <a:t>enfrentar juntos?</a:t>
            </a:r>
            <a:r>
              <a:rPr lang="es-MX" sz="6600" dirty="0"/>
              <a:t/>
            </a:r>
            <a:br>
              <a:rPr lang="es-MX" sz="6600" dirty="0"/>
            </a:br>
            <a:endParaRPr lang="es-MX" sz="6600" b="1" i="1" dirty="0">
              <a:solidFill>
                <a:srgbClr val="66FFFF"/>
              </a:solidFill>
            </a:endParaRPr>
          </a:p>
        </p:txBody>
      </p:sp>
      <p:sp>
        <p:nvSpPr>
          <p:cNvPr id="3" name="Subtítulo 2"/>
          <p:cNvSpPr>
            <a:spLocks noGrp="1"/>
          </p:cNvSpPr>
          <p:nvPr>
            <p:ph type="subTitle" idx="1"/>
          </p:nvPr>
        </p:nvSpPr>
        <p:spPr>
          <a:xfrm>
            <a:off x="1313645" y="3000777"/>
            <a:ext cx="9324304" cy="2846231"/>
          </a:xfrm>
          <a:solidFill>
            <a:schemeClr val="accent4">
              <a:lumMod val="40000"/>
              <a:lumOff val="60000"/>
            </a:schemeClr>
          </a:solidFill>
          <a:effectLst>
            <a:innerShdw blurRad="114300">
              <a:prstClr val="black"/>
            </a:innerShdw>
          </a:effectLst>
        </p:spPr>
        <p:txBody>
          <a:bodyPr>
            <a:normAutofit/>
          </a:bodyPr>
          <a:lstStyle/>
          <a:p>
            <a:pPr algn="just"/>
            <a:r>
              <a:rPr lang="es-MX" dirty="0">
                <a:solidFill>
                  <a:schemeClr val="accent2">
                    <a:lumMod val="75000"/>
                  </a:schemeClr>
                </a:solidFill>
                <a:latin typeface="Aparajita" panose="020B0604020202020204" pitchFamily="34" charset="0"/>
                <a:cs typeface="Aparajita" panose="020B0604020202020204" pitchFamily="34" charset="0"/>
              </a:rPr>
              <a:t>A toda institución atañe, el logro de los objetivos de aprendizaje que se pueden ver afectados por diferentes causas entre las cuales se puede mencionar, la </a:t>
            </a:r>
            <a:r>
              <a:rPr lang="es-MX" b="1" i="1" dirty="0">
                <a:solidFill>
                  <a:schemeClr val="accent2">
                    <a:lumMod val="75000"/>
                  </a:schemeClr>
                </a:solidFill>
                <a:latin typeface="Aparajita" panose="020B0604020202020204" pitchFamily="34" charset="0"/>
                <a:cs typeface="Aparajita" panose="020B0604020202020204" pitchFamily="34" charset="0"/>
              </a:rPr>
              <a:t>falta de comprensión lectora</a:t>
            </a:r>
            <a:r>
              <a:rPr lang="es-MX" dirty="0">
                <a:solidFill>
                  <a:schemeClr val="accent2">
                    <a:lumMod val="75000"/>
                  </a:schemeClr>
                </a:solidFill>
                <a:latin typeface="Aparajita" panose="020B0604020202020204" pitchFamily="34" charset="0"/>
                <a:cs typeface="Aparajita" panose="020B0604020202020204" pitchFamily="34" charset="0"/>
              </a:rPr>
              <a:t>, que sin duda alguna hace incomprensible toda aquella información que se relaciona con los contenidos y conceptos de una asignatura, por lo que dicha problemática puede abatirse desde todas las asignaturas.</a:t>
            </a:r>
            <a:endParaRPr lang="es-MX" dirty="0">
              <a:solidFill>
                <a:schemeClr val="accent2">
                  <a:lumMod val="75000"/>
                </a:schemeClr>
              </a:solidFill>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32555015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991674" y="2292439"/>
            <a:ext cx="9762186" cy="3786388"/>
          </a:xfrm>
          <a:solidFill>
            <a:schemeClr val="tx2">
              <a:lumMod val="25000"/>
              <a:lumOff val="75000"/>
            </a:schemeClr>
          </a:solidFill>
          <a:effectLst>
            <a:innerShdw blurRad="114300">
              <a:prstClr val="black"/>
            </a:innerShdw>
          </a:effectLst>
        </p:spPr>
        <p:txBody>
          <a:bodyPr>
            <a:normAutofit fontScale="92500" lnSpcReduction="20000"/>
          </a:bodyPr>
          <a:lstStyle/>
          <a:p>
            <a:pPr marL="514350" indent="-514350">
              <a:lnSpc>
                <a:spcPct val="100000"/>
              </a:lnSpc>
              <a:buAutoNum type="arabicPeriod"/>
            </a:pPr>
            <a:r>
              <a:rPr lang="es-MX" sz="4400" b="1" dirty="0" smtClean="0">
                <a:latin typeface="Aparajita" panose="020B0604020202020204" pitchFamily="34" charset="0"/>
                <a:cs typeface="Aparajita" panose="020B0604020202020204" pitchFamily="34" charset="0"/>
              </a:rPr>
              <a:t>Sentir o experimentar el problema.</a:t>
            </a:r>
          </a:p>
          <a:p>
            <a:pPr marL="514350" indent="-514350">
              <a:lnSpc>
                <a:spcPct val="100000"/>
              </a:lnSpc>
              <a:buAutoNum type="arabicPeriod"/>
            </a:pPr>
            <a:r>
              <a:rPr lang="es-MX" sz="4400" b="1" dirty="0" smtClean="0">
                <a:latin typeface="Aparajita" panose="020B0604020202020204" pitchFamily="34" charset="0"/>
                <a:cs typeface="Aparajita" panose="020B0604020202020204" pitchFamily="34" charset="0"/>
              </a:rPr>
              <a:t>Imaginar la solución.</a:t>
            </a:r>
          </a:p>
          <a:p>
            <a:pPr marL="514350" indent="-514350">
              <a:lnSpc>
                <a:spcPct val="100000"/>
              </a:lnSpc>
              <a:buAutoNum type="arabicPeriod"/>
            </a:pPr>
            <a:r>
              <a:rPr lang="es-MX" sz="4400" b="1" dirty="0" smtClean="0">
                <a:latin typeface="Aparajita" panose="020B0604020202020204" pitchFamily="34" charset="0"/>
                <a:cs typeface="Aparajita" panose="020B0604020202020204" pitchFamily="34" charset="0"/>
              </a:rPr>
              <a:t>Puesta en práctica de la solución imaginada.</a:t>
            </a:r>
          </a:p>
          <a:p>
            <a:pPr marL="514350" indent="-514350">
              <a:lnSpc>
                <a:spcPct val="100000"/>
              </a:lnSpc>
              <a:buAutoNum type="arabicPeriod"/>
            </a:pPr>
            <a:r>
              <a:rPr lang="es-MX" sz="4400" b="1" dirty="0" smtClean="0">
                <a:latin typeface="Aparajita" panose="020B0604020202020204" pitchFamily="34" charset="0"/>
                <a:cs typeface="Aparajita" panose="020B0604020202020204" pitchFamily="34" charset="0"/>
              </a:rPr>
              <a:t>Evaluar los resultados de las acciones emprendidas.</a:t>
            </a:r>
          </a:p>
          <a:p>
            <a:pPr marL="514350" indent="-514350">
              <a:lnSpc>
                <a:spcPct val="100000"/>
              </a:lnSpc>
              <a:buAutoNum type="arabicPeriod"/>
            </a:pPr>
            <a:r>
              <a:rPr lang="es-MX" sz="4400" b="1" dirty="0" smtClean="0">
                <a:latin typeface="Aparajita" panose="020B0604020202020204" pitchFamily="34" charset="0"/>
                <a:cs typeface="Aparajita" panose="020B0604020202020204" pitchFamily="34" charset="0"/>
              </a:rPr>
              <a:t>Modificar la práctica a la luz de los resultados.</a:t>
            </a:r>
            <a:endParaRPr lang="es-MX" sz="4400" b="1" dirty="0">
              <a:latin typeface="Aparajita" panose="020B0604020202020204" pitchFamily="34" charset="0"/>
              <a:cs typeface="Aparajita" panose="020B0604020202020204" pitchFamily="34" charset="0"/>
            </a:endParaRPr>
          </a:p>
        </p:txBody>
      </p:sp>
      <p:sp>
        <p:nvSpPr>
          <p:cNvPr id="2" name="Rectángulo 1"/>
          <p:cNvSpPr/>
          <p:nvPr/>
        </p:nvSpPr>
        <p:spPr>
          <a:xfrm>
            <a:off x="798489" y="736121"/>
            <a:ext cx="10122795" cy="1754326"/>
          </a:xfrm>
          <a:prstGeom prst="rect">
            <a:avLst/>
          </a:prstGeom>
        </p:spPr>
        <p:txBody>
          <a:bodyPr wrap="square">
            <a:spAutoFit/>
          </a:bodyPr>
          <a:lstStyle/>
          <a:p>
            <a:pPr algn="ctr"/>
            <a:r>
              <a:rPr lang="es-MX" sz="5400" b="1" dirty="0">
                <a:solidFill>
                  <a:srgbClr val="FFFF00"/>
                </a:solidFill>
              </a:rPr>
              <a:t>¿Qué acciones propones para ello?</a:t>
            </a:r>
            <a:r>
              <a:rPr lang="es-MX" sz="5400" dirty="0">
                <a:solidFill>
                  <a:srgbClr val="FFFF00"/>
                </a:solidFill>
              </a:rPr>
              <a:t/>
            </a:r>
            <a:br>
              <a:rPr lang="es-MX" sz="5400" dirty="0">
                <a:solidFill>
                  <a:srgbClr val="FFFF00"/>
                </a:solidFill>
              </a:rPr>
            </a:br>
            <a:endParaRPr lang="es-MX" sz="5400" dirty="0">
              <a:solidFill>
                <a:srgbClr val="FFFF00"/>
              </a:solidFill>
            </a:endParaRPr>
          </a:p>
        </p:txBody>
      </p:sp>
    </p:spTree>
    <p:extLst>
      <p:ext uri="{BB962C8B-B14F-4D97-AF65-F5344CB8AC3E}">
        <p14:creationId xmlns:p14="http://schemas.microsoft.com/office/powerpoint/2010/main" val="27390585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03504" y="1815921"/>
            <a:ext cx="10782301" cy="2614411"/>
          </a:xfrm>
          <a:solidFill>
            <a:srgbClr val="00B050"/>
          </a:solidFill>
          <a:effectLst>
            <a:outerShdw blurRad="50800" dist="38100" dir="2700000" algn="tl" rotWithShape="0">
              <a:prstClr val="black">
                <a:alpha val="40000"/>
              </a:prstClr>
            </a:outerShdw>
          </a:effectLst>
        </p:spPr>
        <p:txBody>
          <a:bodyPr/>
          <a:lstStyle/>
          <a:p>
            <a:pPr algn="ctr"/>
            <a:r>
              <a:rPr lang="es-MX" sz="8000" dirty="0" smtClean="0">
                <a:solidFill>
                  <a:srgbClr val="FFFF00"/>
                </a:solidFill>
                <a:latin typeface="AR ESSENCE" panose="02000000000000000000" pitchFamily="2" charset="0"/>
                <a:cs typeface="Aharoni" panose="02010803020104030203" pitchFamily="2" charset="-79"/>
              </a:rPr>
              <a:t>SENTIR O EXPERIMENTAR</a:t>
            </a:r>
            <a:br>
              <a:rPr lang="es-MX" sz="8000" dirty="0" smtClean="0">
                <a:solidFill>
                  <a:srgbClr val="FFFF00"/>
                </a:solidFill>
                <a:latin typeface="AR ESSENCE" panose="02000000000000000000" pitchFamily="2" charset="0"/>
                <a:cs typeface="Aharoni" panose="02010803020104030203" pitchFamily="2" charset="-79"/>
              </a:rPr>
            </a:br>
            <a:r>
              <a:rPr lang="es-MX" sz="8000" dirty="0" smtClean="0">
                <a:solidFill>
                  <a:srgbClr val="FFFF00"/>
                </a:solidFill>
                <a:latin typeface="AR ESSENCE" panose="02000000000000000000" pitchFamily="2" charset="0"/>
                <a:cs typeface="Aharoni" panose="02010803020104030203" pitchFamily="2" charset="-79"/>
              </a:rPr>
              <a:t> EL PROBLEMA</a:t>
            </a:r>
            <a:endParaRPr lang="es-MX" sz="8000" dirty="0">
              <a:solidFill>
                <a:srgbClr val="FFFF00"/>
              </a:solidFill>
              <a:latin typeface="AR ESSENCE" panose="02000000000000000000" pitchFamily="2" charset="0"/>
              <a:cs typeface="Aharoni" panose="02010803020104030203" pitchFamily="2" charset="-79"/>
            </a:endParaRPr>
          </a:p>
        </p:txBody>
      </p:sp>
    </p:spTree>
    <p:extLst>
      <p:ext uri="{BB962C8B-B14F-4D97-AF65-F5344CB8AC3E}">
        <p14:creationId xmlns:p14="http://schemas.microsoft.com/office/powerpoint/2010/main" val="13951678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03504" y="502277"/>
            <a:ext cx="10782300" cy="1558343"/>
          </a:xfrm>
        </p:spPr>
        <p:txBody>
          <a:bodyPr/>
          <a:lstStyle/>
          <a:p>
            <a:pPr algn="ctr"/>
            <a:r>
              <a:rPr lang="es-MX" sz="6600" b="1" i="1" dirty="0" smtClean="0">
                <a:solidFill>
                  <a:srgbClr val="FFFF00"/>
                </a:solidFill>
              </a:rPr>
              <a:t>Reflexionar sobre</a:t>
            </a:r>
            <a:br>
              <a:rPr lang="es-MX" sz="6600" b="1" i="1" dirty="0" smtClean="0">
                <a:solidFill>
                  <a:srgbClr val="FFFF00"/>
                </a:solidFill>
              </a:rPr>
            </a:br>
            <a:r>
              <a:rPr lang="es-MX" sz="6600" b="1" i="1" dirty="0">
                <a:solidFill>
                  <a:srgbClr val="FFFF00"/>
                </a:solidFill>
              </a:rPr>
              <a:t> </a:t>
            </a:r>
            <a:r>
              <a:rPr lang="es-MX" sz="6600" b="1" i="1" dirty="0" smtClean="0">
                <a:solidFill>
                  <a:srgbClr val="FFFF00"/>
                </a:solidFill>
              </a:rPr>
              <a:t>la propuesta </a:t>
            </a:r>
            <a:r>
              <a:rPr lang="es-MX" sz="6600" b="1" i="1" dirty="0">
                <a:solidFill>
                  <a:srgbClr val="FFFF00"/>
                </a:solidFill>
              </a:rPr>
              <a:t>del problema</a:t>
            </a:r>
            <a:endParaRPr lang="es-MX" sz="6600" dirty="0">
              <a:solidFill>
                <a:srgbClr val="FFFF00"/>
              </a:solidFill>
            </a:endParaRPr>
          </a:p>
        </p:txBody>
      </p:sp>
      <p:sp>
        <p:nvSpPr>
          <p:cNvPr id="3" name="Subtítulo 2"/>
          <p:cNvSpPr>
            <a:spLocks noGrp="1"/>
          </p:cNvSpPr>
          <p:nvPr>
            <p:ph type="subTitle" idx="1"/>
          </p:nvPr>
        </p:nvSpPr>
        <p:spPr>
          <a:xfrm>
            <a:off x="667512" y="2228045"/>
            <a:ext cx="10949232" cy="4185633"/>
          </a:xfrm>
          <a:solidFill>
            <a:srgbClr val="00B050"/>
          </a:solidFill>
          <a:effectLst>
            <a:innerShdw blurRad="114300">
              <a:prstClr val="black"/>
            </a:innerShdw>
          </a:effectLst>
        </p:spPr>
        <p:txBody>
          <a:bodyPr>
            <a:noAutofit/>
          </a:bodyPr>
          <a:lstStyle/>
          <a:p>
            <a:r>
              <a:rPr lang="es-MX" sz="2800" b="1" dirty="0">
                <a:solidFill>
                  <a:schemeClr val="tx1"/>
                </a:solidFill>
              </a:rPr>
              <a:t>1. Diferenciar entre problema y tema para facilitar la toma de decisiones.</a:t>
            </a:r>
          </a:p>
          <a:p>
            <a:r>
              <a:rPr lang="es-MX" sz="2800" b="1" dirty="0">
                <a:solidFill>
                  <a:schemeClr val="tx1"/>
                </a:solidFill>
              </a:rPr>
              <a:t>2. Exponer experiencias problemáticas que han dificultado su práctica en el aula u obstaculizando el aprendizaje.</a:t>
            </a:r>
          </a:p>
          <a:p>
            <a:r>
              <a:rPr lang="es-MX" sz="2800" b="1" dirty="0">
                <a:solidFill>
                  <a:schemeClr val="tx1"/>
                </a:solidFill>
              </a:rPr>
              <a:t>3. Determinar:</a:t>
            </a:r>
          </a:p>
          <a:p>
            <a:pPr marL="457200" indent="-457200">
              <a:buFont typeface="Arial" panose="020B0604020202020204" pitchFamily="34" charset="0"/>
              <a:buChar char="•"/>
            </a:pPr>
            <a:r>
              <a:rPr lang="es-MX" sz="2800" b="1" dirty="0">
                <a:solidFill>
                  <a:schemeClr val="tx1"/>
                </a:solidFill>
              </a:rPr>
              <a:t>La frecuencia de este.</a:t>
            </a:r>
          </a:p>
          <a:p>
            <a:pPr marL="457200" indent="-457200">
              <a:buFont typeface="Arial" panose="020B0604020202020204" pitchFamily="34" charset="0"/>
              <a:buChar char="•"/>
            </a:pPr>
            <a:r>
              <a:rPr lang="es-MX" sz="2800" b="1" dirty="0">
                <a:solidFill>
                  <a:schemeClr val="tx1"/>
                </a:solidFill>
              </a:rPr>
              <a:t>Si puede considerarse o no como causante de otros problemas.</a:t>
            </a:r>
          </a:p>
          <a:p>
            <a:pPr marL="457200" indent="-457200">
              <a:buFont typeface="Arial" panose="020B0604020202020204" pitchFamily="34" charset="0"/>
              <a:buChar char="•"/>
            </a:pPr>
            <a:r>
              <a:rPr lang="es-MX" sz="2800" b="1" dirty="0">
                <a:solidFill>
                  <a:schemeClr val="tx1"/>
                </a:solidFill>
              </a:rPr>
              <a:t>Quienes son los principales afectados.</a:t>
            </a:r>
          </a:p>
          <a:p>
            <a:pPr marL="457200" indent="-457200">
              <a:buFont typeface="Arial" panose="020B0604020202020204" pitchFamily="34" charset="0"/>
              <a:buChar char="•"/>
            </a:pPr>
            <a:r>
              <a:rPr lang="es-MX" sz="2800" b="1" dirty="0">
                <a:solidFill>
                  <a:schemeClr val="tx1"/>
                </a:solidFill>
              </a:rPr>
              <a:t>De qué manera se ven afectados.</a:t>
            </a:r>
          </a:p>
          <a:p>
            <a:endParaRPr lang="es-MX" dirty="0"/>
          </a:p>
        </p:txBody>
      </p:sp>
    </p:spTree>
    <p:extLst>
      <p:ext uri="{BB962C8B-B14F-4D97-AF65-F5344CB8AC3E}">
        <p14:creationId xmlns:p14="http://schemas.microsoft.com/office/powerpoint/2010/main" val="1845737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808685" y="736793"/>
            <a:ext cx="10782300" cy="916665"/>
          </a:xfrm>
        </p:spPr>
        <p:txBody>
          <a:bodyPr/>
          <a:lstStyle/>
          <a:p>
            <a:pPr algn="ctr"/>
            <a:r>
              <a:rPr lang="es-MX" sz="6600" b="1" i="1" dirty="0">
                <a:solidFill>
                  <a:srgbClr val="FFFF00"/>
                </a:solidFill>
              </a:rPr>
              <a:t>Elección del problema </a:t>
            </a:r>
            <a:endParaRPr lang="es-MX" sz="6600" dirty="0">
              <a:solidFill>
                <a:srgbClr val="FFFF00"/>
              </a:solidFill>
            </a:endParaRPr>
          </a:p>
        </p:txBody>
      </p:sp>
      <p:sp>
        <p:nvSpPr>
          <p:cNvPr id="3" name="Subtítulo 2"/>
          <p:cNvSpPr>
            <a:spLocks noGrp="1"/>
          </p:cNvSpPr>
          <p:nvPr>
            <p:ph type="subTitle" idx="1"/>
          </p:nvPr>
        </p:nvSpPr>
        <p:spPr>
          <a:xfrm>
            <a:off x="603504" y="4108361"/>
            <a:ext cx="10987481" cy="2356833"/>
          </a:xfrm>
        </p:spPr>
        <p:txBody>
          <a:bodyPr>
            <a:normAutofit/>
          </a:bodyPr>
          <a:lstStyle/>
          <a:p>
            <a:pPr marL="514350" indent="-514350" algn="just">
              <a:buAutoNum type="arabicPeriod"/>
            </a:pPr>
            <a:r>
              <a:rPr lang="es-MX" dirty="0" smtClean="0"/>
              <a:t>Presentar </a:t>
            </a:r>
            <a:r>
              <a:rPr lang="es-MX" dirty="0"/>
              <a:t>argumentos en base </a:t>
            </a:r>
            <a:r>
              <a:rPr lang="es-MX" dirty="0" smtClean="0"/>
              <a:t>las </a:t>
            </a:r>
            <a:r>
              <a:rPr lang="es-MX" dirty="0"/>
              <a:t>reflexiones anteriores con la idea de identificar </a:t>
            </a:r>
            <a:r>
              <a:rPr lang="es-MX" dirty="0" smtClean="0"/>
              <a:t>elementos </a:t>
            </a:r>
            <a:r>
              <a:rPr lang="es-MX" dirty="0"/>
              <a:t>que </a:t>
            </a:r>
            <a:r>
              <a:rPr lang="es-MX" dirty="0" smtClean="0"/>
              <a:t>ofrezcan </a:t>
            </a:r>
            <a:r>
              <a:rPr lang="es-MX" dirty="0"/>
              <a:t>mayor consistencia y </a:t>
            </a:r>
            <a:r>
              <a:rPr lang="es-MX" dirty="0" smtClean="0"/>
              <a:t>viabilidad tanto en su atención como</a:t>
            </a:r>
            <a:r>
              <a:rPr lang="es-MX" dirty="0"/>
              <a:t>, en </a:t>
            </a:r>
            <a:r>
              <a:rPr lang="es-MX" dirty="0" smtClean="0"/>
              <a:t>su </a:t>
            </a:r>
            <a:r>
              <a:rPr lang="es-MX" dirty="0"/>
              <a:t>solución. </a:t>
            </a:r>
            <a:endParaRPr lang="es-MX" dirty="0" smtClean="0"/>
          </a:p>
          <a:p>
            <a:pPr marL="514350" indent="-514350" algn="just">
              <a:buAutoNum type="arabicPeriod"/>
            </a:pPr>
            <a:r>
              <a:rPr lang="es-MX" dirty="0" smtClean="0"/>
              <a:t>Se </a:t>
            </a:r>
            <a:r>
              <a:rPr lang="es-MX" dirty="0"/>
              <a:t>toman las decisiones respecto a </a:t>
            </a:r>
            <a:r>
              <a:rPr lang="es-MX" dirty="0" smtClean="0"/>
              <a:t>si el problema expuesto </a:t>
            </a:r>
            <a:r>
              <a:rPr lang="es-MX" dirty="0"/>
              <a:t>requiere de atención prioritaria. </a:t>
            </a:r>
          </a:p>
          <a:p>
            <a:pPr algn="just"/>
            <a:endParaRPr lang="es-MX" dirty="0"/>
          </a:p>
        </p:txBody>
      </p:sp>
      <p:pic>
        <p:nvPicPr>
          <p:cNvPr id="4" name="Imagen 3"/>
          <p:cNvPicPr>
            <a:picLocks noChangeAspect="1"/>
          </p:cNvPicPr>
          <p:nvPr/>
        </p:nvPicPr>
        <p:blipFill>
          <a:blip r:embed="rId2"/>
          <a:stretch>
            <a:fillRect/>
          </a:stretch>
        </p:blipFill>
        <p:spPr>
          <a:xfrm>
            <a:off x="4237149" y="1820884"/>
            <a:ext cx="3400023" cy="1952625"/>
          </a:xfrm>
          <a:prstGeom prst="rect">
            <a:avLst/>
          </a:prstGeom>
          <a:ln w="38100">
            <a:solidFill>
              <a:schemeClr val="accent2">
                <a:lumMod val="60000"/>
                <a:lumOff val="40000"/>
              </a:schemeClr>
            </a:solidFill>
          </a:ln>
        </p:spPr>
      </p:pic>
    </p:spTree>
    <p:extLst>
      <p:ext uri="{BB962C8B-B14F-4D97-AF65-F5344CB8AC3E}">
        <p14:creationId xmlns:p14="http://schemas.microsoft.com/office/powerpoint/2010/main" val="1471941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1668" y="525769"/>
            <a:ext cx="11244135" cy="1096970"/>
          </a:xfrm>
        </p:spPr>
        <p:txBody>
          <a:bodyPr/>
          <a:lstStyle/>
          <a:p>
            <a:pPr algn="ctr"/>
            <a:r>
              <a:rPr lang="es-MX" sz="6600" b="1" i="1" dirty="0">
                <a:solidFill>
                  <a:srgbClr val="FFFF00"/>
                </a:solidFill>
              </a:rPr>
              <a:t>Planteamiento del problema</a:t>
            </a:r>
            <a:endParaRPr lang="es-MX" sz="6600" dirty="0">
              <a:solidFill>
                <a:srgbClr val="FFFF00"/>
              </a:solidFill>
            </a:endParaRPr>
          </a:p>
        </p:txBody>
      </p:sp>
      <p:sp>
        <p:nvSpPr>
          <p:cNvPr id="3" name="Subtítulo 2"/>
          <p:cNvSpPr>
            <a:spLocks noGrp="1"/>
          </p:cNvSpPr>
          <p:nvPr>
            <p:ph type="subTitle" idx="1"/>
          </p:nvPr>
        </p:nvSpPr>
        <p:spPr>
          <a:xfrm>
            <a:off x="799368" y="1777285"/>
            <a:ext cx="10778739" cy="4468969"/>
          </a:xfrm>
          <a:solidFill>
            <a:schemeClr val="accent3">
              <a:lumMod val="40000"/>
              <a:lumOff val="60000"/>
            </a:schemeClr>
          </a:solidFill>
          <a:effectLst>
            <a:innerShdw blurRad="114300">
              <a:prstClr val="black"/>
            </a:innerShdw>
          </a:effectLst>
        </p:spPr>
        <p:txBody>
          <a:bodyPr>
            <a:normAutofit fontScale="70000" lnSpcReduction="20000"/>
          </a:bodyPr>
          <a:lstStyle/>
          <a:p>
            <a:r>
              <a:rPr lang="es-MX" sz="3300" dirty="0" smtClean="0">
                <a:solidFill>
                  <a:srgbClr val="2834AA"/>
                </a:solidFill>
                <a:latin typeface="Aparajita" panose="020B0604020202020204" pitchFamily="34" charset="0"/>
                <a:cs typeface="Aparajita" panose="020B0604020202020204" pitchFamily="34" charset="0"/>
              </a:rPr>
              <a:t>1</a:t>
            </a:r>
            <a:r>
              <a:rPr lang="es-MX" sz="3800" dirty="0" smtClean="0">
                <a:solidFill>
                  <a:srgbClr val="2834AA"/>
                </a:solidFill>
                <a:latin typeface="Aparajita" panose="020B0604020202020204" pitchFamily="34" charset="0"/>
                <a:cs typeface="Aparajita" panose="020B0604020202020204" pitchFamily="34" charset="0"/>
              </a:rPr>
              <a:t>. Cuestionarnos  </a:t>
            </a:r>
            <a:r>
              <a:rPr lang="es-MX" sz="3800" dirty="0">
                <a:solidFill>
                  <a:srgbClr val="2834AA"/>
                </a:solidFill>
                <a:latin typeface="Aparajita" panose="020B0604020202020204" pitchFamily="34" charset="0"/>
                <a:cs typeface="Aparajita" panose="020B0604020202020204" pitchFamily="34" charset="0"/>
              </a:rPr>
              <a:t>sobre </a:t>
            </a:r>
            <a:r>
              <a:rPr lang="es-MX" sz="3800" dirty="0" smtClean="0">
                <a:solidFill>
                  <a:srgbClr val="2834AA"/>
                </a:solidFill>
                <a:latin typeface="Aparajita" panose="020B0604020202020204" pitchFamily="34" charset="0"/>
                <a:cs typeface="Aparajita" panose="020B0604020202020204" pitchFamily="34" charset="0"/>
              </a:rPr>
              <a:t>las </a:t>
            </a:r>
            <a:r>
              <a:rPr lang="es-MX" sz="3800" dirty="0">
                <a:solidFill>
                  <a:srgbClr val="2834AA"/>
                </a:solidFill>
                <a:latin typeface="Aparajita" panose="020B0604020202020204" pitchFamily="34" charset="0"/>
                <a:cs typeface="Aparajita" panose="020B0604020202020204" pitchFamily="34" charset="0"/>
              </a:rPr>
              <a:t>dudas e inquietudes en torno al </a:t>
            </a:r>
            <a:r>
              <a:rPr lang="es-MX" sz="3800" dirty="0" smtClean="0">
                <a:solidFill>
                  <a:srgbClr val="2834AA"/>
                </a:solidFill>
                <a:latin typeface="Aparajita" panose="020B0604020202020204" pitchFamily="34" charset="0"/>
                <a:cs typeface="Aparajita" panose="020B0604020202020204" pitchFamily="34" charset="0"/>
              </a:rPr>
              <a:t>problema. </a:t>
            </a:r>
            <a:endParaRPr lang="es-MX" sz="3800" dirty="0">
              <a:solidFill>
                <a:srgbClr val="2834AA"/>
              </a:solidFill>
              <a:latin typeface="Aparajita" panose="020B0604020202020204" pitchFamily="34" charset="0"/>
              <a:cs typeface="Aparajita" panose="020B0604020202020204" pitchFamily="34" charset="0"/>
            </a:endParaRPr>
          </a:p>
          <a:p>
            <a:r>
              <a:rPr lang="es-MX" sz="3800" dirty="0" smtClean="0">
                <a:solidFill>
                  <a:srgbClr val="2834AA"/>
                </a:solidFill>
                <a:latin typeface="Aparajita" panose="020B0604020202020204" pitchFamily="34" charset="0"/>
                <a:cs typeface="Aparajita" panose="020B0604020202020204" pitchFamily="34" charset="0"/>
              </a:rPr>
              <a:t>2. En </a:t>
            </a:r>
            <a:r>
              <a:rPr lang="es-MX" sz="3800" dirty="0">
                <a:solidFill>
                  <a:srgbClr val="2834AA"/>
                </a:solidFill>
                <a:latin typeface="Aparajita" panose="020B0604020202020204" pitchFamily="34" charset="0"/>
                <a:cs typeface="Aparajita" panose="020B0604020202020204" pitchFamily="34" charset="0"/>
              </a:rPr>
              <a:t>grupo tratar de dar respuesta a las preguntas </a:t>
            </a:r>
            <a:r>
              <a:rPr lang="es-MX" sz="3800" dirty="0" smtClean="0">
                <a:solidFill>
                  <a:srgbClr val="2834AA"/>
                </a:solidFill>
                <a:latin typeface="Aparajita" panose="020B0604020202020204" pitchFamily="34" charset="0"/>
                <a:cs typeface="Aparajita" panose="020B0604020202020204" pitchFamily="34" charset="0"/>
              </a:rPr>
              <a:t>planteadas.</a:t>
            </a:r>
          </a:p>
          <a:p>
            <a:r>
              <a:rPr lang="es-MX" sz="3800" dirty="0" smtClean="0">
                <a:solidFill>
                  <a:srgbClr val="2834AA"/>
                </a:solidFill>
                <a:latin typeface="Aparajita" panose="020B0604020202020204" pitchFamily="34" charset="0"/>
                <a:cs typeface="Aparajita" panose="020B0604020202020204" pitchFamily="34" charset="0"/>
              </a:rPr>
              <a:t>3. Revisar </a:t>
            </a:r>
            <a:r>
              <a:rPr lang="es-MX" sz="3800" dirty="0">
                <a:solidFill>
                  <a:srgbClr val="2834AA"/>
                </a:solidFill>
                <a:latin typeface="Aparajita" panose="020B0604020202020204" pitchFamily="34" charset="0"/>
                <a:cs typeface="Aparajita" panose="020B0604020202020204" pitchFamily="34" charset="0"/>
              </a:rPr>
              <a:t>las respuestas dadas para identificar aquellos aspectos relevantes que </a:t>
            </a:r>
            <a:r>
              <a:rPr lang="es-MX" sz="3800" dirty="0" smtClean="0">
                <a:solidFill>
                  <a:srgbClr val="2834AA"/>
                </a:solidFill>
                <a:latin typeface="Aparajita" panose="020B0604020202020204" pitchFamily="34" charset="0"/>
                <a:cs typeface="Aparajita" panose="020B0604020202020204" pitchFamily="34" charset="0"/>
              </a:rPr>
              <a:t>indiquen:</a:t>
            </a:r>
          </a:p>
          <a:p>
            <a:pPr marL="457200" indent="-457200">
              <a:buFont typeface="Arial" panose="020B0604020202020204" pitchFamily="34" charset="0"/>
              <a:buChar char="•"/>
            </a:pPr>
            <a:r>
              <a:rPr lang="es-MX" sz="3800" dirty="0" smtClean="0">
                <a:solidFill>
                  <a:srgbClr val="2834AA"/>
                </a:solidFill>
                <a:latin typeface="Aparajita" panose="020B0604020202020204" pitchFamily="34" charset="0"/>
                <a:cs typeface="Aparajita" panose="020B0604020202020204" pitchFamily="34" charset="0"/>
              </a:rPr>
              <a:t>Causas.</a:t>
            </a:r>
          </a:p>
          <a:p>
            <a:pPr marL="457200" indent="-457200">
              <a:buFont typeface="Arial" panose="020B0604020202020204" pitchFamily="34" charset="0"/>
              <a:buChar char="•"/>
            </a:pPr>
            <a:r>
              <a:rPr lang="es-MX" sz="3800" dirty="0" smtClean="0">
                <a:solidFill>
                  <a:srgbClr val="2834AA"/>
                </a:solidFill>
                <a:latin typeface="Aparajita" panose="020B0604020202020204" pitchFamily="34" charset="0"/>
                <a:cs typeface="Aparajita" panose="020B0604020202020204" pitchFamily="34" charset="0"/>
              </a:rPr>
              <a:t>Consecuencias.</a:t>
            </a:r>
          </a:p>
          <a:p>
            <a:pPr marL="457200" indent="-457200">
              <a:buFont typeface="Arial" panose="020B0604020202020204" pitchFamily="34" charset="0"/>
              <a:buChar char="•"/>
            </a:pPr>
            <a:r>
              <a:rPr lang="es-MX" sz="3800" dirty="0" smtClean="0">
                <a:solidFill>
                  <a:srgbClr val="2834AA"/>
                </a:solidFill>
                <a:latin typeface="Aparajita" panose="020B0604020202020204" pitchFamily="34" charset="0"/>
                <a:cs typeface="Aparajita" panose="020B0604020202020204" pitchFamily="34" charset="0"/>
              </a:rPr>
              <a:t>Involucrados </a:t>
            </a:r>
            <a:r>
              <a:rPr lang="es-MX" sz="3800" dirty="0">
                <a:solidFill>
                  <a:srgbClr val="2834AA"/>
                </a:solidFill>
                <a:latin typeface="Aparajita" panose="020B0604020202020204" pitchFamily="34" charset="0"/>
                <a:cs typeface="Aparajita" panose="020B0604020202020204" pitchFamily="34" charset="0"/>
              </a:rPr>
              <a:t>en el problema </a:t>
            </a:r>
            <a:r>
              <a:rPr lang="es-MX" sz="3800" dirty="0" smtClean="0">
                <a:solidFill>
                  <a:srgbClr val="2834AA"/>
                </a:solidFill>
                <a:latin typeface="Aparajita" panose="020B0604020202020204" pitchFamily="34" charset="0"/>
                <a:cs typeface="Aparajita" panose="020B0604020202020204" pitchFamily="34" charset="0"/>
              </a:rPr>
              <a:t>(</a:t>
            </a:r>
            <a:r>
              <a:rPr lang="es-MX" sz="3800" dirty="0">
                <a:solidFill>
                  <a:srgbClr val="2834AA"/>
                </a:solidFill>
                <a:latin typeface="Aparajita" panose="020B0604020202020204" pitchFamily="34" charset="0"/>
                <a:cs typeface="Aparajita" panose="020B0604020202020204" pitchFamily="34" charset="0"/>
              </a:rPr>
              <a:t>como causantes, como afectados y como </a:t>
            </a:r>
            <a:r>
              <a:rPr lang="es-MX" sz="3800" dirty="0" smtClean="0">
                <a:solidFill>
                  <a:srgbClr val="2834AA"/>
                </a:solidFill>
                <a:latin typeface="Aparajita" panose="020B0604020202020204" pitchFamily="34" charset="0"/>
                <a:cs typeface="Aparajita" panose="020B0604020202020204" pitchFamily="34" charset="0"/>
              </a:rPr>
              <a:t>solucionadores)</a:t>
            </a:r>
          </a:p>
          <a:p>
            <a:r>
              <a:rPr lang="es-MX" sz="3800" dirty="0" smtClean="0">
                <a:solidFill>
                  <a:srgbClr val="2834AA"/>
                </a:solidFill>
                <a:latin typeface="Aparajita" panose="020B0604020202020204" pitchFamily="34" charset="0"/>
                <a:cs typeface="Aparajita" panose="020B0604020202020204" pitchFamily="34" charset="0"/>
              </a:rPr>
              <a:t>4. Integrar:</a:t>
            </a:r>
          </a:p>
          <a:p>
            <a:pPr marL="457200" indent="-457200">
              <a:buFont typeface="Arial" panose="020B0604020202020204" pitchFamily="34" charset="0"/>
              <a:buChar char="•"/>
            </a:pPr>
            <a:r>
              <a:rPr lang="es-MX" sz="3800" dirty="0" smtClean="0">
                <a:solidFill>
                  <a:srgbClr val="2834AA"/>
                </a:solidFill>
                <a:latin typeface="Aparajita" panose="020B0604020202020204" pitchFamily="34" charset="0"/>
                <a:cs typeface="Aparajita" panose="020B0604020202020204" pitchFamily="34" charset="0"/>
              </a:rPr>
              <a:t>Elementos </a:t>
            </a:r>
            <a:r>
              <a:rPr lang="es-MX" sz="3800" dirty="0">
                <a:solidFill>
                  <a:srgbClr val="2834AA"/>
                </a:solidFill>
                <a:latin typeface="Aparajita" panose="020B0604020202020204" pitchFamily="34" charset="0"/>
                <a:cs typeface="Aparajita" panose="020B0604020202020204" pitchFamily="34" charset="0"/>
              </a:rPr>
              <a:t>que faciliten su delimitación, planteamiento y </a:t>
            </a:r>
            <a:r>
              <a:rPr lang="es-MX" sz="3800" dirty="0" smtClean="0">
                <a:solidFill>
                  <a:srgbClr val="2834AA"/>
                </a:solidFill>
                <a:latin typeface="Aparajita" panose="020B0604020202020204" pitchFamily="34" charset="0"/>
                <a:cs typeface="Aparajita" panose="020B0604020202020204" pitchFamily="34" charset="0"/>
              </a:rPr>
              <a:t>enunciación.</a:t>
            </a:r>
          </a:p>
          <a:p>
            <a:pPr marL="457200" indent="-457200">
              <a:buFont typeface="Arial" panose="020B0604020202020204" pitchFamily="34" charset="0"/>
              <a:buChar char="•"/>
            </a:pPr>
            <a:r>
              <a:rPr lang="es-MX" sz="3800" dirty="0" smtClean="0">
                <a:solidFill>
                  <a:srgbClr val="2834AA"/>
                </a:solidFill>
                <a:latin typeface="Aparajita" panose="020B0604020202020204" pitchFamily="34" charset="0"/>
                <a:cs typeface="Aparajita" panose="020B0604020202020204" pitchFamily="34" charset="0"/>
              </a:rPr>
              <a:t>Funciones </a:t>
            </a:r>
            <a:r>
              <a:rPr lang="es-MX" sz="3800" dirty="0">
                <a:solidFill>
                  <a:srgbClr val="2834AA"/>
                </a:solidFill>
                <a:latin typeface="Aparajita" panose="020B0604020202020204" pitchFamily="34" charset="0"/>
                <a:cs typeface="Aparajita" panose="020B0604020202020204" pitchFamily="34" charset="0"/>
              </a:rPr>
              <a:t>que cada participante ha de desempeñar en la intervención.</a:t>
            </a:r>
          </a:p>
          <a:p>
            <a:endParaRPr lang="es-MX" dirty="0">
              <a:solidFill>
                <a:srgbClr val="2834AA"/>
              </a:solidFill>
            </a:endParaRPr>
          </a:p>
        </p:txBody>
      </p:sp>
    </p:spTree>
    <p:extLst>
      <p:ext uri="{BB962C8B-B14F-4D97-AF65-F5344CB8AC3E}">
        <p14:creationId xmlns:p14="http://schemas.microsoft.com/office/powerpoint/2010/main" val="520036377"/>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a">
  <a:themeElements>
    <a:clrScheme name="Metropolitan">
      <a:dk1>
        <a:sysClr val="windowText" lastClr="000000"/>
      </a:dk1>
      <a:lt1>
        <a:sysClr val="window" lastClr="FFFFFF"/>
      </a:lt1>
      <a:dk2>
        <a:srgbClr val="471101"/>
      </a:dk2>
      <a:lt2>
        <a:srgbClr val="E7E8E2"/>
      </a:lt2>
      <a:accent1>
        <a:srgbClr val="A6B727"/>
      </a:accent1>
      <a:accent2>
        <a:srgbClr val="F04304"/>
      </a:accent2>
      <a:accent3>
        <a:srgbClr val="EF8606"/>
      </a:accent3>
      <a:accent4>
        <a:srgbClr val="F2C100"/>
      </a:accent4>
      <a:accent5>
        <a:srgbClr val="A65001"/>
      </a:accent5>
      <a:accent6>
        <a:srgbClr val="BA9585"/>
      </a:accent6>
      <a:hlink>
        <a:srgbClr val="00B0F0"/>
      </a:hlink>
      <a:folHlink>
        <a:srgbClr val="7F7F7F"/>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3A8A2BB7-7C5E-4EB2-B1F1-CFFF0F57E773}"/>
    </a:ext>
  </a:extLst>
</a:theme>
</file>

<file path=docProps/app.xml><?xml version="1.0" encoding="utf-8"?>
<Properties xmlns="http://schemas.openxmlformats.org/officeDocument/2006/extended-properties" xmlns:vt="http://schemas.openxmlformats.org/officeDocument/2006/docPropsVTypes">
  <Template>Facet</Template>
  <TotalTime>796</TotalTime>
  <Words>1261</Words>
  <Application>Microsoft Office PowerPoint</Application>
  <PresentationFormat>Panorámica</PresentationFormat>
  <Paragraphs>94</Paragraphs>
  <Slides>29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29</vt:i4>
      </vt:variant>
    </vt:vector>
  </HeadingPairs>
  <TitlesOfParts>
    <vt:vector size="35" baseType="lpstr">
      <vt:lpstr>Aharoni</vt:lpstr>
      <vt:lpstr>Aparajita</vt:lpstr>
      <vt:lpstr>AR ESSENCE</vt:lpstr>
      <vt:lpstr>Arial</vt:lpstr>
      <vt:lpstr>Calibri Light</vt:lpstr>
      <vt:lpstr>Metropolitana</vt:lpstr>
      <vt:lpstr>   SISTEMA DE UNIVERSIDAD VIRTUAL  MAESTRÍA EN DOCENCIA PARA LA EDUCACIÓN MEDIA SUPERIOR   TECNOLOGÍAS PARA LA COLABORACIÓN Unidad 2: Plataformas tecnológicas de colaboración   ELABORADO POR: LIC. ANA VIANEY JIMÉNEZ HERRERA    </vt:lpstr>
      <vt:lpstr>Presentación de PowerPoint</vt:lpstr>
      <vt:lpstr> ¿Para qué trabajar con mis colegas profesores del centro educativo?</vt:lpstr>
      <vt:lpstr>¿Qué problema se podría enfrentar juntos? </vt:lpstr>
      <vt:lpstr>Presentación de PowerPoint</vt:lpstr>
      <vt:lpstr>SENTIR O EXPERIMENTAR  EL PROBLEMA</vt:lpstr>
      <vt:lpstr>Reflexionar sobre  la propuesta del problema</vt:lpstr>
      <vt:lpstr>Elección del problema </vt:lpstr>
      <vt:lpstr>Planteamiento del problema</vt:lpstr>
      <vt:lpstr>IMAGINAR LA SOLUCIÓN DEL PROBLEMA </vt:lpstr>
      <vt:lpstr>Exposición de  conocimientos previos</vt:lpstr>
      <vt:lpstr>Consulta de fuentes de información</vt:lpstr>
      <vt:lpstr>Organización de la información</vt:lpstr>
      <vt:lpstr>Proponer soluciones</vt:lpstr>
      <vt:lpstr>Análisis</vt:lpstr>
      <vt:lpstr>Presentación de la solución</vt:lpstr>
      <vt:lpstr>PUESTA EN PRÁCTICA  DE LA SOLUCIÓN IMAGINADA</vt:lpstr>
      <vt:lpstr>La acción</vt:lpstr>
      <vt:lpstr>Observación</vt:lpstr>
      <vt:lpstr>EVALUAR LOS RESULTADOS DE LAS ACCIONES EMPRENDIDAS</vt:lpstr>
      <vt:lpstr>Pruebas y evidencias</vt:lpstr>
      <vt:lpstr>Gestión de  la información</vt:lpstr>
      <vt:lpstr>Reflexión</vt:lpstr>
      <vt:lpstr>Validación</vt:lpstr>
      <vt:lpstr>Modificar la práctica a la luz de los resultados.</vt:lpstr>
      <vt:lpstr>¿Cómo aprovechar las plataformas tecnológicas para la ejecución del plan de acción? </vt:lpstr>
      <vt:lpstr>Presentación de PowerPoint</vt:lpstr>
      <vt:lpstr>¿Cuáles usar? ¿Por qué? </vt:lpstr>
      <vt:lpstr>REFERENCIAS BIBLIOGRÁFCAS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DE ACCIÓN PARA LA INTERVENCIÓN EN EL CENTRO EDUCATIVO</dc:title>
  <dc:creator>hp</dc:creator>
  <cp:lastModifiedBy>hp</cp:lastModifiedBy>
  <cp:revision>77</cp:revision>
  <dcterms:created xsi:type="dcterms:W3CDTF">2014-04-05T16:23:47Z</dcterms:created>
  <dcterms:modified xsi:type="dcterms:W3CDTF">2014-04-20T00:00:28Z</dcterms:modified>
</cp:coreProperties>
</file>